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60" r:id="rId2"/>
  </p:sldMasterIdLst>
  <p:notesMasterIdLst>
    <p:notesMasterId r:id="rId53"/>
  </p:notesMasterIdLst>
  <p:sldIdLst>
    <p:sldId id="340" r:id="rId3"/>
    <p:sldId id="262" r:id="rId4"/>
    <p:sldId id="394" r:id="rId5"/>
    <p:sldId id="341" r:id="rId6"/>
    <p:sldId id="365" r:id="rId7"/>
    <p:sldId id="366" r:id="rId8"/>
    <p:sldId id="405" r:id="rId9"/>
    <p:sldId id="368" r:id="rId10"/>
    <p:sldId id="410" r:id="rId11"/>
    <p:sldId id="370" r:id="rId12"/>
    <p:sldId id="373" r:id="rId13"/>
    <p:sldId id="347" r:id="rId14"/>
    <p:sldId id="378" r:id="rId15"/>
    <p:sldId id="296" r:id="rId16"/>
    <p:sldId id="303" r:id="rId17"/>
    <p:sldId id="361" r:id="rId18"/>
    <p:sldId id="417" r:id="rId19"/>
    <p:sldId id="379" r:id="rId20"/>
    <p:sldId id="404" r:id="rId21"/>
    <p:sldId id="415" r:id="rId22"/>
    <p:sldId id="399" r:id="rId23"/>
    <p:sldId id="419" r:id="rId24"/>
    <p:sldId id="380" r:id="rId25"/>
    <p:sldId id="392" r:id="rId26"/>
    <p:sldId id="421" r:id="rId27"/>
    <p:sldId id="422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39" r:id="rId42"/>
    <p:sldId id="374" r:id="rId43"/>
    <p:sldId id="349" r:id="rId44"/>
    <p:sldId id="440" r:id="rId45"/>
    <p:sldId id="425" r:id="rId46"/>
    <p:sldId id="344" r:id="rId47"/>
    <p:sldId id="367" r:id="rId48"/>
    <p:sldId id="371" r:id="rId49"/>
    <p:sldId id="382" r:id="rId50"/>
    <p:sldId id="424" r:id="rId51"/>
    <p:sldId id="423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E2DCA-1BAC-057D-B350-5BE8D76D74D0}" v="6" dt="2020-12-01T16:52:49.411"/>
    <p1510:client id="{1D389AB4-DEF5-E258-7D47-2B85F602FD0B}" v="15" dt="2021-11-23T16:57:07.746"/>
    <p1510:client id="{48DC2910-26BC-FAAF-B16F-B868DA5B5C2F}" v="1074" dt="2020-11-13T21:46:59.317"/>
    <p1510:client id="{4E447EA1-918B-5899-1FC3-68A31DC0CB37}" v="8" dt="2020-11-17T22:34:09.027"/>
    <p1510:client id="{736AAF7E-3FA8-2E65-18B5-CAA9E8C3B635}" v="1034" dt="2020-11-13T22:26:11.534"/>
    <p1510:client id="{764CEF65-C7E4-7AA0-0E10-29B37FD3FA16}" v="134" dt="2023-10-04T20:59:35.106"/>
    <p1510:client id="{811C8456-D7E4-0744-BF3F-AEDA89F41F41}" v="3" dt="2019-11-26T15:35:35.203"/>
    <p1510:client id="{8508F06F-86FE-41DD-8B7F-6FD4C563D2E3}" v="8" dt="2022-11-18T17:06:35.182"/>
    <p1510:client id="{A0F98DB9-BCCD-23F6-B750-C8CE9690057A}" v="60" dt="2021-11-22T19:33:02.908"/>
    <p1510:client id="{A7A668A4-0A8E-0695-6A74-445E54802B0A}" v="1653" dt="2020-11-13T20:18:20.785"/>
    <p1510:client id="{AEEFA2F1-548C-647B-D74B-04106DD74F63}" v="10" dt="2020-11-25T22:08:12.088"/>
    <p1510:client id="{B30E797E-AEC7-C8EB-C26E-9941079D87B6}" v="335" dt="2020-11-26T17:15:02.499"/>
    <p1510:client id="{B88281E2-C7EA-63A1-8E76-F4D4B168773B}" v="17" dt="2022-11-17T15:21:41.261"/>
    <p1510:client id="{C684865A-14B6-3F77-3C1C-A6ED39848437}" v="3" dt="2020-11-27T14:34:53"/>
    <p1510:client id="{EE798F64-632D-D5AA-C6F0-949E83F1E182}" v="129" dt="2022-11-22T16:18:47.338"/>
    <p1510:client id="{FF3D9619-3C99-5B01-9B22-F34722C25065}" v="5345" dt="2020-11-17T19:40:36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F0AFC-A516-1545-918A-D3C99ACD7B4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E8946-70CA-654A-A643-96AF77AD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6F1A012-E3AB-9047-8F59-6DC4A539BCFB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Clustering algorithms</a:t>
            </a:r>
          </a:p>
          <a:p>
            <a:r>
              <a:rPr lang="en-US" dirty="0">
                <a:cs typeface="Calibri"/>
              </a:rPr>
              <a:t>Especially </a:t>
            </a:r>
            <a:r>
              <a:rPr lang="en-US" dirty="0" err="1">
                <a:cs typeface="Calibri"/>
              </a:rPr>
              <a:t>louvain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leiden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1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Seurat, garnet, </a:t>
            </a:r>
            <a:r>
              <a:rPr lang="en-US" dirty="0" err="1">
                <a:cs typeface="Calibri"/>
              </a:rPr>
              <a:t>scpred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scANVI</a:t>
            </a:r>
            <a:r>
              <a:rPr lang="en-US" dirty="0">
                <a:cs typeface="Calibri"/>
              </a:rPr>
              <a:t> many others</a:t>
            </a:r>
          </a:p>
          <a:p>
            <a:r>
              <a:rPr lang="en-US" dirty="0">
                <a:cs typeface="Calibri"/>
              </a:rPr>
              <a:t>Cell databases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Seurat, garnet, </a:t>
            </a:r>
            <a:r>
              <a:rPr lang="en-US" dirty="0" err="1">
                <a:cs typeface="Calibri"/>
              </a:rPr>
              <a:t>scpred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scANVI</a:t>
            </a:r>
            <a:r>
              <a:rPr lang="en-US" dirty="0">
                <a:cs typeface="Calibri"/>
              </a:rPr>
              <a:t> many others</a:t>
            </a:r>
          </a:p>
          <a:p>
            <a:r>
              <a:rPr lang="en-US" dirty="0">
                <a:cs typeface="Calibri"/>
              </a:rPr>
              <a:t>Cell databases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Seurat, </a:t>
            </a:r>
            <a:r>
              <a:rPr lang="en-US" dirty="0" err="1">
                <a:cs typeface="Calibri"/>
              </a:rPr>
              <a:t>scanpy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sva</a:t>
            </a:r>
            <a:r>
              <a:rPr lang="en-US" dirty="0">
                <a:cs typeface="Calibri"/>
              </a:rPr>
              <a:t>, harmony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03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2AA63A-A985-2248-8983-42D0217493A4}" type="slidenum">
              <a:rPr lang="en-US" sz="1200">
                <a:latin typeface="Calibri" charset="0"/>
              </a:rPr>
              <a:pPr eaLnBrk="1" hangingPunct="1"/>
              <a:t>41</a:t>
            </a:fld>
            <a:endParaRPr lang="en-US" sz="12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2175" indent="-162175">
              <a:buFontTx/>
              <a:buChar char="-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To find the papers above using their PMID, go to PubMed and enter the ID in the search box</a:t>
            </a:r>
          </a:p>
          <a:p>
            <a:pPr marL="162175" indent="-162175">
              <a:buFontTx/>
              <a:buChar char="-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http://www.ncbi.nlm.nih.gov/pubmed</a:t>
            </a:r>
          </a:p>
          <a:p>
            <a:pPr marL="162175" indent="-162175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6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3E61CC-DFC3-AB46-9294-85E8140FF955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6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6D87E9-0E41-1E42-8160-E4B042CE982A}" type="slidenum">
              <a:rPr lang="en-US" sz="1200">
                <a:latin typeface="Calibri" charset="0"/>
              </a:rPr>
              <a:pPr eaLnBrk="1" hangingPunct="1"/>
              <a:t>3</a:t>
            </a:fld>
            <a:endParaRPr lang="en-US" sz="1200">
              <a:latin typeface="Calibri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539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E8946-70CA-654A-A643-96AF77AD4E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6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E8946-70CA-654A-A643-96AF77AD4E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7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B92F45-F9E0-0C4E-9886-4863C5D6E191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02756" indent="-270291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eaLnBrk="0" hangingPunct="0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3FFF4B-E412-C745-93BD-787B82CED00B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 tools how to do each of the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 tools how to do each of the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Pca, </a:t>
            </a:r>
            <a:r>
              <a:rPr lang="en-US" dirty="0" err="1">
                <a:cs typeface="Calibri"/>
              </a:rPr>
              <a:t>umap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A06E-1FC4-4EDD-AD82-F51E92A1DA5C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1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0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6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3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8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1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4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4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1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projects/fastqc/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archive.broadinstitute.org/cancer/cga/rna-seqc" TargetMode="External"/><Relationship Id="rId5" Type="http://schemas.openxmlformats.org/officeDocument/2006/relationships/hyperlink" Target="http://rseqc.sourceforge.net/" TargetMode="External"/><Relationship Id="rId4" Type="http://schemas.openxmlformats.org/officeDocument/2006/relationships/hyperlink" Target="http://qualimap.bioinfo.cipf.e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cgsc.ca/platform/bioinfo/software/trans-abyss" TargetMode="External"/><Relationship Id="rId2" Type="http://schemas.openxmlformats.org/officeDocument/2006/relationships/hyperlink" Target="http://soap.genomics.org.cn/SOAPdenovo-Tran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hyperlink" Target="https://github.com/trinityrnaseq/trinityrnaseq/wik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bioconductor.org/help/search/index.html?q=pathwa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stars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.ucsc.edu/" TargetMode="External"/><Relationship Id="rId2" Type="http://schemas.openxmlformats.org/officeDocument/2006/relationships/hyperlink" Target="http://bioconductor.org/packages/devel/bioc/vignettes/DESeq2/inst/doc/DESeq2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brain-map.org/" TargetMode="External"/><Relationship Id="rId3" Type="http://schemas.openxmlformats.org/officeDocument/2006/relationships/hyperlink" Target="https://cole-trapnell-lab.github.io/monocle3/" TargetMode="External"/><Relationship Id="rId7" Type="http://schemas.openxmlformats.org/officeDocument/2006/relationships/hyperlink" Target="https://www.humancellatlas.org/" TargetMode="External"/><Relationship Id="rId2" Type="http://schemas.openxmlformats.org/officeDocument/2006/relationships/hyperlink" Target="https://satijalab.org/seurat/index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crna-tools.org/" TargetMode="External"/><Relationship Id="rId5" Type="http://schemas.openxmlformats.org/officeDocument/2006/relationships/hyperlink" Target="https://github.com/seandavi/awesome-single-cell" TargetMode="External"/><Relationship Id="rId10" Type="http://schemas.openxmlformats.org/officeDocument/2006/relationships/hyperlink" Target="https://www.google.com/url?sa=t&amp;rct=j&amp;q=&amp;esrc=s&amp;source=web&amp;cd=&amp;ved=2ahUKEwi629Kbn8f7AhVxk4kEHdvHDLUQFnoECAwQAQ&amp;url=https%3A%2F%2Fwww.bd.com%2Fdocuments%2Fbd-legacy%2Fcatalogue%2Fbiosciences%2FDS_Human-Mouse-CD-Maker-Biosciences_CT_DE.pdf&amp;usg=AOvVaw2nwMOakYW0W2bpFOjfIrDb" TargetMode="External"/><Relationship Id="rId4" Type="http://schemas.openxmlformats.org/officeDocument/2006/relationships/hyperlink" Target="https://scanpy.readthedocs.io/en/stable/" TargetMode="External"/><Relationship Id="rId9" Type="http://schemas.openxmlformats.org/officeDocument/2006/relationships/hyperlink" Target="https://descartes.brotmanbaty.org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14253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Bulk and single cell RNA Sequencing</a:t>
            </a:r>
            <a:endParaRPr lang="en-US" sz="44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572961"/>
            <a:ext cx="6858000" cy="12418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ＭＳ Ｐゴシック"/>
              </a:rPr>
              <a:t>Alper Celik</a:t>
            </a:r>
            <a:endParaRPr lang="en-US" sz="1800" dirty="0">
              <a:cs typeface="Calibri"/>
            </a:endParaRPr>
          </a:p>
          <a:p>
            <a:r>
              <a:rPr lang="en-US" sz="1800" dirty="0"/>
              <a:t>CCM</a:t>
            </a:r>
            <a:endParaRPr lang="en-US" sz="1800" dirty="0">
              <a:cs typeface="Calibri"/>
            </a:endParaRPr>
          </a:p>
          <a:p>
            <a:r>
              <a:rPr lang="en-US" sz="1800" dirty="0">
                <a:ea typeface="ＭＳ Ｐゴシック"/>
              </a:rPr>
              <a:t>Nov 22 2022</a:t>
            </a:r>
            <a:endParaRPr lang="en-US" sz="18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03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-351"/>
          <a:stretch/>
        </p:blipFill>
        <p:spPr>
          <a:xfrm>
            <a:off x="5519049" y="1849748"/>
            <a:ext cx="3524649" cy="19930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83AD9DA-AFBE-48E2-B006-142AC11645EC}"/>
              </a:ext>
            </a:extLst>
          </p:cNvPr>
          <p:cNvSpPr txBox="1">
            <a:spLocks noChangeArrowheads="1"/>
          </p:cNvSpPr>
          <p:nvPr/>
        </p:nvSpPr>
        <p:spPr>
          <a:xfrm>
            <a:off x="3412" y="69857"/>
            <a:ext cx="6629400" cy="85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Calibri"/>
                <a:ea typeface="ＭＳ Ｐゴシック"/>
              </a:rPr>
              <a:t>Library QC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352FD9-2D64-40C7-AC4A-6D5733456EFB}"/>
              </a:ext>
            </a:extLst>
          </p:cNvPr>
          <p:cNvSpPr txBox="1">
            <a:spLocks/>
          </p:cNvSpPr>
          <p:nvPr/>
        </p:nvSpPr>
        <p:spPr>
          <a:xfrm>
            <a:off x="107724" y="1282446"/>
            <a:ext cx="5330377" cy="300898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>
                <a:cs typeface="Calibri"/>
              </a:rPr>
              <a:t>Most popular tools</a:t>
            </a:r>
            <a:endParaRPr lang="en-US" sz="1500"/>
          </a:p>
          <a:p>
            <a:pPr marL="0" indent="0">
              <a:buNone/>
            </a:pPr>
            <a:r>
              <a:rPr lang="en-US" sz="1500"/>
              <a:t>It is important to assess the quality of your samples prior to further analysis.</a:t>
            </a:r>
            <a:endParaRPr lang="en-US">
              <a:cs typeface="Calibri"/>
            </a:endParaRPr>
          </a:p>
          <a:p>
            <a:r>
              <a:rPr lang="en-US" sz="1500" err="1"/>
              <a:t>Fastqc</a:t>
            </a:r>
            <a:r>
              <a:rPr lang="en-US" sz="1500"/>
              <a:t> (for the quality of the reads)</a:t>
            </a:r>
          </a:p>
          <a:p>
            <a:pPr lvl="1"/>
            <a:r>
              <a:rPr lang="en-US" sz="1350">
                <a:hlinkClick r:id="rId3"/>
              </a:rPr>
              <a:t>http://www.bioinformatics.babraham.ac.uk/projects/fastqc/</a:t>
            </a:r>
            <a:endParaRPr lang="en-US" sz="1350"/>
          </a:p>
          <a:p>
            <a:r>
              <a:rPr lang="en-US" sz="1500"/>
              <a:t>Other tools (after alignment)</a:t>
            </a:r>
            <a:endParaRPr lang="en-US" sz="1500">
              <a:cs typeface="Calibri"/>
            </a:endParaRPr>
          </a:p>
          <a:p>
            <a:pPr lvl="1"/>
            <a:r>
              <a:rPr lang="en-US" sz="1350" err="1"/>
              <a:t>Qualimap</a:t>
            </a:r>
            <a:r>
              <a:rPr lang="en-US" sz="1350"/>
              <a:t> - </a:t>
            </a:r>
            <a:r>
              <a:rPr lang="en-US" sz="1350">
                <a:hlinkClick r:id="rId4"/>
              </a:rPr>
              <a:t>http://qualimap.bioinfo.cipf.es/</a:t>
            </a:r>
            <a:r>
              <a:rPr lang="en-US" sz="1350"/>
              <a:t> </a:t>
            </a:r>
          </a:p>
          <a:p>
            <a:pPr lvl="1"/>
            <a:r>
              <a:rPr lang="en-US" sz="1350" err="1"/>
              <a:t>RSeQC</a:t>
            </a:r>
            <a:r>
              <a:rPr lang="en-US" sz="1350"/>
              <a:t> - </a:t>
            </a:r>
            <a:r>
              <a:rPr lang="en-US" sz="1350">
                <a:hlinkClick r:id="rId5"/>
              </a:rPr>
              <a:t>http://rseqc.sourceforge.net/</a:t>
            </a:r>
            <a:r>
              <a:rPr lang="en-US" sz="1350"/>
              <a:t> </a:t>
            </a:r>
          </a:p>
          <a:p>
            <a:pPr lvl="1"/>
            <a:r>
              <a:rPr lang="en-US" sz="1350"/>
              <a:t>RNA-</a:t>
            </a:r>
            <a:r>
              <a:rPr lang="en-US" sz="1350" err="1"/>
              <a:t>SeQC</a:t>
            </a:r>
            <a:r>
              <a:rPr lang="en-US" sz="1350"/>
              <a:t> - </a:t>
            </a:r>
            <a:r>
              <a:rPr lang="en-US" sz="1350">
                <a:hlinkClick r:id="rId6"/>
              </a:rPr>
              <a:t>http://archive.broadinstitute.org/cancer/cga/rna-seqc</a:t>
            </a:r>
            <a:r>
              <a:rPr lang="en-US" sz="1350"/>
              <a:t> </a:t>
            </a:r>
          </a:p>
          <a:p>
            <a:pPr lvl="1"/>
            <a:r>
              <a:rPr lang="en-US" sz="1350" err="1">
                <a:cs typeface="Calibri" panose="020F0502020204030204"/>
              </a:rPr>
              <a:t>Samtools</a:t>
            </a:r>
            <a:r>
              <a:rPr lang="en-US" sz="1350">
                <a:cs typeface="Calibri" panose="020F0502020204030204"/>
              </a:rPr>
              <a:t> -</a:t>
            </a:r>
            <a:r>
              <a:rPr lang="en-US" sz="1350">
                <a:ea typeface="+mn-lt"/>
                <a:cs typeface="+mn-lt"/>
              </a:rPr>
              <a:t>http://www.htslib.org/</a:t>
            </a:r>
          </a:p>
          <a:p>
            <a:pPr lvl="1"/>
            <a:r>
              <a:rPr lang="en-US" sz="1350">
                <a:cs typeface="Calibri" panose="020F0502020204030204"/>
              </a:rPr>
              <a:t>Picard - </a:t>
            </a:r>
            <a:r>
              <a:rPr lang="en-US" sz="1350">
                <a:ea typeface="+mn-lt"/>
                <a:cs typeface="+mn-lt"/>
              </a:rPr>
              <a:t>https://broadinstitute.github.io/picard/</a:t>
            </a:r>
          </a:p>
          <a:p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665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36" y="1427638"/>
            <a:ext cx="4619961" cy="239774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44487BB-D1ED-43E3-B272-3F6138242290}"/>
              </a:ext>
            </a:extLst>
          </p:cNvPr>
          <p:cNvSpPr txBox="1">
            <a:spLocks noChangeArrowheads="1"/>
          </p:cNvSpPr>
          <p:nvPr/>
        </p:nvSpPr>
        <p:spPr>
          <a:xfrm>
            <a:off x="3412" y="69857"/>
            <a:ext cx="6629400" cy="85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Calibri"/>
                <a:ea typeface="ＭＳ Ｐゴシック"/>
              </a:rPr>
              <a:t>From reads to genes/transcripts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FF57DC7-1CC1-4A60-809B-2DB8524F720E}"/>
              </a:ext>
            </a:extLst>
          </p:cNvPr>
          <p:cNvSpPr txBox="1">
            <a:spLocks/>
          </p:cNvSpPr>
          <p:nvPr/>
        </p:nvSpPr>
        <p:spPr>
          <a:xfrm>
            <a:off x="250853" y="1484353"/>
            <a:ext cx="3830444" cy="23978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1200" dirty="0"/>
              <a:t>Typically map to genome or transcriptome</a:t>
            </a:r>
            <a:endParaRPr lang="en-US" sz="1200" dirty="0">
              <a:cs typeface="Calibri"/>
            </a:endParaRPr>
          </a:p>
          <a:p>
            <a:pPr marL="91440"/>
            <a:r>
              <a:rPr lang="en-US" sz="1200" dirty="0"/>
              <a:t>Consider mapping quality and percent mapped </a:t>
            </a:r>
            <a:endParaRPr lang="en-US" sz="1200" dirty="0">
              <a:cs typeface="Calibri"/>
            </a:endParaRPr>
          </a:p>
          <a:p>
            <a:pPr marL="91440" lvl="1"/>
            <a:r>
              <a:rPr lang="en-US" sz="1200" dirty="0"/>
              <a:t>Expect between 70-95% mapping</a:t>
            </a:r>
            <a:endParaRPr lang="en-US" sz="1200" dirty="0">
              <a:cs typeface="Calibri"/>
            </a:endParaRPr>
          </a:p>
          <a:p>
            <a:pPr marL="91440"/>
            <a:r>
              <a:rPr lang="en-US" sz="1200" dirty="0"/>
              <a:t>Lower % if using only transcriptome – unannotated transcripts lost</a:t>
            </a:r>
            <a:endParaRPr lang="en-US" sz="1200" dirty="0">
              <a:cs typeface="Calibri"/>
            </a:endParaRPr>
          </a:p>
          <a:p>
            <a:pPr marL="91440"/>
            <a:r>
              <a:rPr lang="en-US" sz="1200" dirty="0"/>
              <a:t>Pay attention to ‘location’ of mapped reads to transcript – 3’ bias (for poly(A) RNA)?</a:t>
            </a:r>
            <a:endParaRPr lang="en-US" sz="1200" dirty="0">
              <a:cs typeface="Calibri"/>
            </a:endParaRPr>
          </a:p>
          <a:p>
            <a:pPr marL="91440"/>
            <a:r>
              <a:rPr lang="en-US" sz="1200" dirty="0">
                <a:cs typeface="Calibri"/>
              </a:rPr>
              <a:t>Duplication levels</a:t>
            </a:r>
          </a:p>
          <a:p>
            <a:pPr marL="91440"/>
            <a:r>
              <a:rPr lang="en-US" sz="1200" dirty="0">
                <a:cs typeface="Calibri"/>
              </a:rPr>
              <a:t>rRNA levels</a:t>
            </a:r>
          </a:p>
          <a:p>
            <a:pPr marL="91440">
              <a:spcBef>
                <a:spcPts val="300"/>
              </a:spcBef>
            </a:pPr>
            <a:r>
              <a:rPr lang="en-US" sz="1200" dirty="0">
                <a:cs typeface="Calibri"/>
              </a:rPr>
              <a:t>Most reads should map to exons</a:t>
            </a:r>
          </a:p>
          <a:p>
            <a:pPr marL="91440">
              <a:spcBef>
                <a:spcPts val="300"/>
              </a:spcBef>
            </a:pP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85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" y="2033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Alignment: Selecting a reference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055590"/>
            <a:ext cx="4137103" cy="32635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>
                <a:cs typeface="Calibri"/>
              </a:rPr>
              <a:t>Choosing what to align to:</a:t>
            </a:r>
          </a:p>
          <a:p>
            <a:pPr marL="285750" indent="-285750"/>
            <a:r>
              <a:rPr lang="en-US" sz="1400">
                <a:cs typeface="Calibri" panose="020F0502020204030204"/>
              </a:rPr>
              <a:t>This step is critical as it will determine what is available for downstream analysis</a:t>
            </a:r>
            <a:endParaRPr lang="en-US" sz="1400" b="1">
              <a:cs typeface="Calibri" panose="020F0502020204030204"/>
            </a:endParaRPr>
          </a:p>
          <a:p>
            <a:pPr marL="285750" indent="-285750"/>
            <a:r>
              <a:rPr lang="en-US" sz="1400"/>
              <a:t>Genome:</a:t>
            </a:r>
          </a:p>
          <a:p>
            <a:pPr marL="742950" lvl="1"/>
            <a:r>
              <a:rPr lang="en-US" sz="1400"/>
              <a:t>Both organism and exact version (hg18/hg19 etc.)</a:t>
            </a:r>
            <a:endParaRPr lang="en-US" sz="1400">
              <a:cs typeface="Calibri"/>
            </a:endParaRPr>
          </a:p>
          <a:p>
            <a:pPr marL="742950" lvl="1"/>
            <a:r>
              <a:rPr lang="en-US" sz="1400"/>
              <a:t>Read mapping not interchangeable (if you want a different genome you need to re-align).</a:t>
            </a:r>
            <a:endParaRPr lang="en-US" sz="1400">
              <a:cs typeface="Calibri"/>
            </a:endParaRPr>
          </a:p>
          <a:p>
            <a:pPr marL="285750"/>
            <a:r>
              <a:rPr lang="en-US" sz="1400">
                <a:cs typeface="Calibri"/>
              </a:rPr>
              <a:t>Annotations:</a:t>
            </a:r>
          </a:p>
          <a:p>
            <a:pPr marL="742950" lvl="1"/>
            <a:r>
              <a:rPr lang="en-US" sz="1400">
                <a:cs typeface="Calibri"/>
              </a:rPr>
              <a:t>Use latest stable release</a:t>
            </a:r>
          </a:p>
          <a:p>
            <a:pPr marL="742950" lvl="1"/>
            <a:r>
              <a:rPr lang="en-US" sz="1400">
                <a:cs typeface="Calibri"/>
              </a:rPr>
              <a:t>Use a "trusted" source (</a:t>
            </a:r>
            <a:r>
              <a:rPr lang="en-US" sz="1400" err="1">
                <a:cs typeface="Calibri"/>
              </a:rPr>
              <a:t>Ensembl</a:t>
            </a:r>
            <a:r>
              <a:rPr lang="en-US" sz="1400">
                <a:cs typeface="Calibri"/>
              </a:rPr>
              <a:t>, UCSC)</a:t>
            </a:r>
          </a:p>
          <a:p>
            <a:pPr marL="742950" lvl="1"/>
            <a:r>
              <a:rPr lang="en-US" sz="1400">
                <a:cs typeface="Calibri"/>
              </a:rPr>
              <a:t>Pick a version and stick with it</a:t>
            </a:r>
            <a:endParaRPr lang="en-US" sz="1400"/>
          </a:p>
          <a:p>
            <a:pPr marL="285750"/>
            <a:r>
              <a:rPr lang="en-US" sz="1400">
                <a:cs typeface="Calibri"/>
              </a:rPr>
              <a:t>Aligner</a:t>
            </a:r>
          </a:p>
          <a:p>
            <a:pPr marL="742950" lvl="1"/>
            <a:r>
              <a:rPr lang="en-US" sz="1400"/>
              <a:t>Use splice aware aligner (STAR, </a:t>
            </a:r>
            <a:r>
              <a:rPr lang="en-US" sz="1400" err="1"/>
              <a:t>tophat</a:t>
            </a:r>
            <a:r>
              <a:rPr lang="en-US" sz="1400"/>
              <a:t>)</a:t>
            </a:r>
            <a:endParaRPr lang="en-US" sz="1400">
              <a:cs typeface="Calibri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7A9A01-A8C5-45C9-8216-8C233F4C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279" y="1448961"/>
            <a:ext cx="4378480" cy="24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8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13" y="0"/>
            <a:ext cx="6172200" cy="85725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De-novo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98" y="1735410"/>
            <a:ext cx="5956146" cy="2258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200"/>
              </a:spcBef>
            </a:pPr>
            <a:r>
              <a:rPr lang="en-US" sz="1400"/>
              <a:t>When ref genome is not available</a:t>
            </a:r>
            <a:endParaRPr lang="en-US" sz="1400">
              <a:cs typeface="Calibri"/>
            </a:endParaRPr>
          </a:p>
          <a:p>
            <a:pPr>
              <a:spcBef>
                <a:spcPts val="200"/>
              </a:spcBef>
            </a:pPr>
            <a:r>
              <a:rPr lang="en-US" sz="1400"/>
              <a:t>A challenging problem</a:t>
            </a:r>
            <a:endParaRPr lang="en-US" sz="1400">
              <a:cs typeface="Calibri"/>
            </a:endParaRPr>
          </a:p>
          <a:p>
            <a:pPr>
              <a:spcBef>
                <a:spcPts val="200"/>
              </a:spcBef>
            </a:pPr>
            <a:r>
              <a:rPr lang="en-US" sz="1400"/>
              <a:t>Many tools available</a:t>
            </a:r>
            <a:endParaRPr lang="en-US" sz="1400">
              <a:cs typeface="Calibri"/>
            </a:endParaRPr>
          </a:p>
          <a:p>
            <a:pPr lvl="1">
              <a:spcBef>
                <a:spcPts val="200"/>
              </a:spcBef>
            </a:pPr>
            <a:r>
              <a:rPr lang="en-US" sz="1400" err="1"/>
              <a:t>SOAPdenovo</a:t>
            </a:r>
            <a:r>
              <a:rPr lang="en-US" sz="1400"/>
              <a:t>-TRANS - </a:t>
            </a:r>
            <a:r>
              <a:rPr lang="en-US" sz="1400">
                <a:hlinkClick r:id="rId2"/>
              </a:rPr>
              <a:t>http://soap.genomics.org.cn/SOAPdenovo-Trans.html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lvl="1">
              <a:spcBef>
                <a:spcPts val="200"/>
              </a:spcBef>
            </a:pPr>
            <a:r>
              <a:rPr lang="en-US" sz="1400"/>
              <a:t>Trans-</a:t>
            </a:r>
            <a:r>
              <a:rPr lang="en-US" sz="1400" err="1"/>
              <a:t>ABySS</a:t>
            </a:r>
            <a:r>
              <a:rPr lang="en-US" sz="1400"/>
              <a:t> - </a:t>
            </a:r>
            <a:r>
              <a:rPr lang="en-US" sz="1400">
                <a:hlinkClick r:id="rId3"/>
              </a:rPr>
              <a:t>http://www.bcgsc.ca/platform/bioinfo/software/trans-abyss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 lvl="1">
              <a:spcBef>
                <a:spcPts val="200"/>
              </a:spcBef>
            </a:pPr>
            <a:r>
              <a:rPr lang="en-US" sz="1400"/>
              <a:t>Trinity - </a:t>
            </a:r>
            <a:r>
              <a:rPr lang="en-US" sz="1400">
                <a:hlinkClick r:id="rId4"/>
              </a:rPr>
              <a:t>https://github.com/trinityrnaseq/trinityrnaseq/wiki</a:t>
            </a:r>
            <a:r>
              <a:rPr lang="en-US" sz="1400"/>
              <a:t> </a:t>
            </a:r>
            <a:endParaRPr lang="en-US" sz="1400">
              <a:cs typeface="Calibri"/>
            </a:endParaRPr>
          </a:p>
          <a:p>
            <a:pPr>
              <a:spcBef>
                <a:spcPts val="200"/>
              </a:spcBef>
            </a:pPr>
            <a:r>
              <a:rPr lang="en-US" sz="1400"/>
              <a:t>long-read technologies will make this easier</a:t>
            </a:r>
            <a:endParaRPr lang="en-US" sz="1400">
              <a:cs typeface="Calibri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56188E-DE52-4915-B9A5-BF53E64EC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533" y="894214"/>
            <a:ext cx="1960537" cy="368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E7FE9F-5A52-45BC-A968-3D731C08E3BF}"/>
              </a:ext>
            </a:extLst>
          </p:cNvPr>
          <p:cNvSpPr txBox="1"/>
          <p:nvPr/>
        </p:nvSpPr>
        <p:spPr>
          <a:xfrm>
            <a:off x="5167294" y="4884596"/>
            <a:ext cx="407194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/>
              <a:t>https://</a:t>
            </a:r>
            <a:r>
              <a:rPr lang="en-US" sz="825" err="1"/>
              <a:t>www.ncbi.nlm.nih.gov</a:t>
            </a:r>
            <a:r>
              <a:rPr lang="en-US" sz="825"/>
              <a:t>/</a:t>
            </a:r>
            <a:r>
              <a:rPr lang="en-US" sz="825" err="1"/>
              <a:t>pmc</a:t>
            </a:r>
            <a:r>
              <a:rPr lang="en-US" sz="825"/>
              <a:t>/articles/PMC4728800/pdf/13059_2016_Article_881.pdf</a:t>
            </a:r>
          </a:p>
        </p:txBody>
      </p:sp>
    </p:spTree>
    <p:extLst>
      <p:ext uri="{BB962C8B-B14F-4D97-AF65-F5344CB8AC3E}">
        <p14:creationId xmlns:p14="http://schemas.microsoft.com/office/powerpoint/2010/main" val="327180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2788" y="-1510"/>
            <a:ext cx="6629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200">
                <a:latin typeface="Calibri" charset="0"/>
                <a:ea typeface="ＭＳ Ｐゴシック" charset="0"/>
                <a:cs typeface="ＭＳ Ｐゴシック" charset="0"/>
              </a:rPr>
              <a:t>Post-alignment QC</a:t>
            </a:r>
          </a:p>
        </p:txBody>
      </p:sp>
      <p:sp>
        <p:nvSpPr>
          <p:cNvPr id="22530" name="Content Placeholder 6"/>
          <p:cNvSpPr>
            <a:spLocks noGrp="1"/>
          </p:cNvSpPr>
          <p:nvPr>
            <p:ph idx="1"/>
          </p:nvPr>
        </p:nvSpPr>
        <p:spPr>
          <a:xfrm>
            <a:off x="99097" y="958745"/>
            <a:ext cx="4888287" cy="38567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400">
                <a:latin typeface="Calibri"/>
                <a:cs typeface="Calibri"/>
              </a:rPr>
              <a:t>COMMONLY USED TOOLS:</a:t>
            </a:r>
          </a:p>
          <a:p>
            <a:pPr>
              <a:lnSpc>
                <a:spcPct val="80000"/>
              </a:lnSpc>
            </a:pPr>
            <a:r>
              <a:rPr lang="en-US" sz="1400" err="1">
                <a:latin typeface="Calibri"/>
                <a:cs typeface="Calibri"/>
              </a:rPr>
              <a:t>Samtools</a:t>
            </a:r>
            <a:endParaRPr lang="en-US" sz="140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Use '</a:t>
            </a:r>
            <a:r>
              <a:rPr lang="en-US" sz="1400" err="1">
                <a:latin typeface="Calibri"/>
                <a:cs typeface="Calibri"/>
              </a:rPr>
              <a:t>samtools</a:t>
            </a:r>
            <a:r>
              <a:rPr lang="en-US" sz="1400">
                <a:latin typeface="Calibri"/>
                <a:cs typeface="Calibri"/>
              </a:rPr>
              <a:t> view' to see the format of a SAM/BAM alignment file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Use ‘FLAGs’ to filter out certain kinds of alignments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Use '</a:t>
            </a:r>
            <a:r>
              <a:rPr lang="en-US" sz="1400" err="1">
                <a:latin typeface="Calibri"/>
                <a:cs typeface="Calibri"/>
              </a:rPr>
              <a:t>samtools</a:t>
            </a:r>
            <a:r>
              <a:rPr lang="en-US" sz="1400">
                <a:latin typeface="Calibri"/>
                <a:cs typeface="Calibri"/>
              </a:rPr>
              <a:t> </a:t>
            </a:r>
            <a:r>
              <a:rPr lang="en-US" sz="1400" err="1">
                <a:latin typeface="Calibri"/>
                <a:cs typeface="Calibri"/>
              </a:rPr>
              <a:t>flagstat</a:t>
            </a:r>
            <a:r>
              <a:rPr lang="en-US" sz="1400">
                <a:latin typeface="Calibri"/>
                <a:cs typeface="Calibri"/>
              </a:rPr>
              <a:t>' to get a basic summary of an alignment</a:t>
            </a:r>
          </a:p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RNA-</a:t>
            </a:r>
            <a:r>
              <a:rPr lang="en-US" sz="1400" err="1">
                <a:latin typeface="Calibri"/>
                <a:cs typeface="Calibri"/>
              </a:rPr>
              <a:t>SeQC</a:t>
            </a:r>
            <a:endParaRPr lang="en-US" sz="1400">
              <a:latin typeface="Calibri" charset="0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Most common QC metrics all in one place</a:t>
            </a:r>
          </a:p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Picard tools</a:t>
            </a:r>
            <a:endParaRPr lang="en-US" sz="1400">
              <a:latin typeface="Calibri" charset="0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Different sub-tools to calculate detailed QC metrics from alignments, to variants</a:t>
            </a:r>
          </a:p>
          <a:p>
            <a:pPr>
              <a:lnSpc>
                <a:spcPct val="80000"/>
              </a:lnSpc>
            </a:pPr>
            <a:r>
              <a:rPr lang="en-US" sz="1400" err="1">
                <a:latin typeface="Calibri"/>
                <a:cs typeface="Calibri"/>
              </a:rPr>
              <a:t>MultiQC</a:t>
            </a:r>
            <a:endParaRPr lang="en-US" sz="1400">
              <a:latin typeface="Calibri" charset="0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Not a tool to measure QC but to collect all the data in an interactive report</a:t>
            </a:r>
            <a:endParaRPr lang="en-US" sz="1400">
              <a:latin typeface="Calibri" charset="0"/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A41939FC-BF28-48D0-B7F1-CF3727C9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555" y="1878978"/>
            <a:ext cx="4075311" cy="21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5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-2754" y="119"/>
            <a:ext cx="66294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ea typeface="ＭＳ Ｐゴシック"/>
                <a:cs typeface="Calibri"/>
              </a:rPr>
              <a:t>Gene/Transcript Quantification</a:t>
            </a:r>
          </a:p>
        </p:txBody>
      </p:sp>
      <p:sp>
        <p:nvSpPr>
          <p:cNvPr id="13314" name="Content Placeholder 2"/>
          <p:cNvSpPr>
            <a:spLocks noGrp="1"/>
          </p:cNvSpPr>
          <p:nvPr>
            <p:ph idx="1"/>
          </p:nvPr>
        </p:nvSpPr>
        <p:spPr>
          <a:xfrm>
            <a:off x="96457" y="1287266"/>
            <a:ext cx="5615671" cy="35806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latin typeface="Calibri"/>
                <a:ea typeface="ＭＳ Ｐゴシック"/>
                <a:cs typeface="Calibri"/>
              </a:rPr>
              <a:t>Expression estimation for known genes and transcripts</a:t>
            </a:r>
          </a:p>
          <a:p>
            <a:r>
              <a:rPr lang="en-US" sz="1400" dirty="0">
                <a:latin typeface="Calibri"/>
                <a:ea typeface="ＭＳ Ｐゴシック"/>
                <a:cs typeface="Calibri"/>
              </a:rPr>
              <a:t>‘FPKM’, ‘RPKM’, ’TPM’ expression estimates vs. ‘raw’ counts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"Normalized" methods are good for visualization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Most differential expression software use raw counts</a:t>
            </a:r>
          </a:p>
          <a:p>
            <a:r>
              <a:rPr lang="en-US" sz="1400" dirty="0">
                <a:latin typeface="Calibri"/>
                <a:ea typeface="ＭＳ Ｐゴシック"/>
                <a:cs typeface="Calibri"/>
              </a:rPr>
              <a:t>Downstream interpretation of expression and differential estimates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multiple testing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Clustering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Heatmaps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Classification</a:t>
            </a:r>
          </a:p>
          <a:p>
            <a:pPr lvl="1"/>
            <a:r>
              <a:rPr lang="en-US" sz="1000" dirty="0">
                <a:latin typeface="Calibri"/>
                <a:ea typeface="ＭＳ Ｐゴシック"/>
                <a:cs typeface="Calibri"/>
              </a:rPr>
              <a:t>pathway analysis</a:t>
            </a:r>
          </a:p>
          <a:p>
            <a:pPr lvl="1"/>
            <a:r>
              <a:rPr lang="en-US" sz="1000" dirty="0">
                <a:ea typeface="ＭＳ Ｐゴシック"/>
                <a:cs typeface="Calibri"/>
              </a:rPr>
              <a:t>Dimensionality reduction</a:t>
            </a:r>
          </a:p>
        </p:txBody>
      </p:sp>
      <p:pic>
        <p:nvPicPr>
          <p:cNvPr id="2" name="Picture 1" descr="Chart, diagram, bar chart&#10;&#10;Description automatically generated">
            <a:extLst>
              <a:ext uri="{FF2B5EF4-FFF2-40B4-BE49-F238E27FC236}">
                <a16:creationId xmlns:a16="http://schemas.microsoft.com/office/drawing/2014/main" id="{0B4FC334-D824-4C5C-9E24-A9C32C73F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6"/>
          <a:stretch/>
        </p:blipFill>
        <p:spPr>
          <a:xfrm>
            <a:off x="5463790" y="970861"/>
            <a:ext cx="3428782" cy="35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2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" y="-1578"/>
            <a:ext cx="7886700" cy="994172"/>
          </a:xfrm>
        </p:spPr>
        <p:txBody>
          <a:bodyPr/>
          <a:lstStyle/>
          <a:p>
            <a:r>
              <a:rPr lang="en-US" sz="3200" dirty="0">
                <a:latin typeface="Calibri"/>
                <a:cs typeface="Calibri"/>
              </a:rPr>
              <a:t>Counts? RPKM? FPKM?  TPM?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34" y="877041"/>
            <a:ext cx="4801978" cy="3394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ea typeface="+mn-lt"/>
                <a:cs typeface="+mn-lt"/>
              </a:rPr>
              <a:t>"Raw" counts, expression is the # number of reads that map to a region. </a:t>
            </a:r>
          </a:p>
          <a:p>
            <a:pPr lvl="1"/>
            <a:r>
              <a:rPr lang="en-US" sz="1200" dirty="0">
                <a:ea typeface="+mn-lt"/>
                <a:cs typeface="+mn-lt"/>
              </a:rPr>
              <a:t>Normalization is done based on library size, gene length is not considered. </a:t>
            </a:r>
            <a:endParaRPr lang="en-US" sz="1200" dirty="0">
              <a:cs typeface="Calibri"/>
            </a:endParaRPr>
          </a:p>
          <a:p>
            <a:r>
              <a:rPr lang="en-US" sz="1200" dirty="0"/>
              <a:t>RPKM – Reads per KB per Million</a:t>
            </a:r>
            <a:endParaRPr lang="en-US" sz="1200" dirty="0">
              <a:cs typeface="Calibri"/>
            </a:endParaRPr>
          </a:p>
          <a:p>
            <a:r>
              <a:rPr lang="en-US" sz="1200" dirty="0"/>
              <a:t>FPKM – Fragments per KB per Million</a:t>
            </a:r>
            <a:endParaRPr lang="en-US" sz="1200" dirty="0">
              <a:cs typeface="Calibri"/>
            </a:endParaRPr>
          </a:p>
          <a:p>
            <a:pPr lvl="1"/>
            <a:r>
              <a:rPr lang="en-US" sz="1200" dirty="0">
                <a:cs typeface="Calibri"/>
              </a:rPr>
              <a:t>The only difference between RPKM and FPKM is that FPKM considers that two reads (in PE sequencing) can map to one fragment (so it doesn’t count this fragment twice).</a:t>
            </a:r>
            <a:endParaRPr lang="en-US" sz="1200">
              <a:ea typeface="+mn-lt"/>
              <a:cs typeface="+mn-lt"/>
            </a:endParaRPr>
          </a:p>
          <a:p>
            <a:r>
              <a:rPr lang="en-US" sz="1200" dirty="0"/>
              <a:t>TPM – Transcripts per Million</a:t>
            </a:r>
            <a:endParaRPr lang="en-US" sz="1200">
              <a:cs typeface="Calibri"/>
            </a:endParaRPr>
          </a:p>
          <a:p>
            <a:pPr lvl="1"/>
            <a:r>
              <a:rPr lang="en-US" sz="1200" dirty="0">
                <a:cs typeface="Calibri"/>
              </a:rPr>
              <a:t>Considers gene length for normalization (longer genes will get more reads)</a:t>
            </a:r>
          </a:p>
          <a:p>
            <a:pPr lvl="1"/>
            <a:r>
              <a:rPr lang="en-US" sz="1200" dirty="0">
                <a:cs typeface="Calibri"/>
              </a:rPr>
              <a:t>Proposed as a more stable way of measuring expression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7E1C01-9970-4985-9D4B-BF75F2AE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179" b="40293"/>
          <a:stretch/>
        </p:blipFill>
        <p:spPr>
          <a:xfrm>
            <a:off x="5009463" y="1386850"/>
            <a:ext cx="3871089" cy="112392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7D51B4D-0001-4A00-A9DD-45549017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52" y="4327554"/>
            <a:ext cx="6423103" cy="543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FABCE9-7A27-465B-B68A-EC51333427D0}"/>
              </a:ext>
            </a:extLst>
          </p:cNvPr>
          <p:cNvSpPr txBox="1"/>
          <p:nvPr/>
        </p:nvSpPr>
        <p:spPr>
          <a:xfrm>
            <a:off x="604549" y="40025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RPKM (FPKM)</a:t>
            </a:r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F6EB1-424A-400E-9B23-4ED518AED827}"/>
              </a:ext>
            </a:extLst>
          </p:cNvPr>
          <p:cNvSpPr txBox="1"/>
          <p:nvPr/>
        </p:nvSpPr>
        <p:spPr>
          <a:xfrm>
            <a:off x="5087037" y="11794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TPM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4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CBD99D-4102-41C4-B0D8-880DD66DA7DD}"/>
              </a:ext>
            </a:extLst>
          </p:cNvPr>
          <p:cNvSpPr txBox="1">
            <a:spLocks noChangeArrowheads="1"/>
          </p:cNvSpPr>
          <p:nvPr/>
        </p:nvSpPr>
        <p:spPr>
          <a:xfrm>
            <a:off x="2788" y="-1510"/>
            <a:ext cx="8720253" cy="85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ＭＳ Ｐゴシック"/>
                <a:cs typeface="ＭＳ Ｐゴシック" charset="0"/>
              </a:rPr>
              <a:t>Isoform quantitation: EM-algorithm</a:t>
            </a:r>
            <a:endParaRPr lang="en-US" altLang="ko-KR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C578465-D0DB-4BB1-82F5-1FBAD253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19" y="798723"/>
            <a:ext cx="5402219" cy="4096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1EE5F6-5DE1-4676-B964-816D33B933F8}"/>
              </a:ext>
            </a:extLst>
          </p:cNvPr>
          <p:cNvSpPr txBox="1"/>
          <p:nvPr/>
        </p:nvSpPr>
        <p:spPr>
          <a:xfrm>
            <a:off x="186350" y="909269"/>
            <a:ext cx="361545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300" dirty="0">
              <a:cs typeface="Calibri"/>
            </a:endParaRPr>
          </a:p>
          <a:p>
            <a:r>
              <a:rPr lang="en-US" sz="1300" dirty="0">
                <a:cs typeface="Calibri"/>
              </a:rPr>
              <a:t>Gene X has n number of reads mapping to it. </a:t>
            </a:r>
          </a:p>
          <a:p>
            <a:r>
              <a:rPr lang="en-US" sz="1300" dirty="0">
                <a:cs typeface="Calibri"/>
              </a:rPr>
              <a:t>Gene X has isoforms A,B and C. For most reads we don't know which reads map to which isoforms. </a:t>
            </a:r>
          </a:p>
          <a:p>
            <a:endParaRPr lang="en-US" sz="1300" dirty="0">
              <a:cs typeface="Calibri"/>
            </a:endParaRPr>
          </a:p>
          <a:p>
            <a:r>
              <a:rPr lang="en-US" sz="1300" b="1" dirty="0">
                <a:cs typeface="Calibri"/>
              </a:rPr>
              <a:t>The problem:</a:t>
            </a:r>
          </a:p>
          <a:p>
            <a:r>
              <a:rPr lang="en-US" sz="1300" dirty="0">
                <a:ea typeface="+mn-lt"/>
                <a:cs typeface="+mn-lt"/>
              </a:rPr>
              <a:t>We need to know which reads are coming from which isoforms to calculate abundances</a:t>
            </a:r>
          </a:p>
          <a:p>
            <a:r>
              <a:rPr lang="en-US" sz="1300" b="1" i="1" dirty="0">
                <a:cs typeface="Calibri"/>
              </a:rPr>
              <a:t>AND</a:t>
            </a:r>
          </a:p>
          <a:p>
            <a:r>
              <a:rPr lang="en-US" sz="1300" dirty="0">
                <a:cs typeface="Calibri"/>
              </a:rPr>
              <a:t>We need to know the relative abundances of each isoform so we can calculate the probability of each read coming form an isoform. </a:t>
            </a:r>
          </a:p>
          <a:p>
            <a:endParaRPr lang="en-US" sz="1300" b="1" dirty="0">
              <a:cs typeface="Calibri"/>
            </a:endParaRPr>
          </a:p>
          <a:p>
            <a:r>
              <a:rPr lang="en-US" sz="1300" b="1" dirty="0">
                <a:cs typeface="Calibri"/>
              </a:rPr>
              <a:t>TOOLS:</a:t>
            </a:r>
            <a:endParaRPr lang="en-US" sz="1300" dirty="0">
              <a:cs typeface="Calibri"/>
            </a:endParaRPr>
          </a:p>
          <a:p>
            <a:r>
              <a:rPr lang="en-US" sz="1300" dirty="0">
                <a:cs typeface="Calibri"/>
              </a:rPr>
              <a:t>RSEM, </a:t>
            </a:r>
          </a:p>
          <a:p>
            <a:r>
              <a:rPr lang="en-US" sz="1300" dirty="0">
                <a:cs typeface="Calibri"/>
              </a:rPr>
              <a:t>Kallisto, </a:t>
            </a:r>
          </a:p>
          <a:p>
            <a:r>
              <a:rPr lang="en-US" sz="1300" dirty="0">
                <a:cs typeface="Calibri"/>
              </a:rPr>
              <a:t>Sailfish, </a:t>
            </a:r>
            <a:endParaRPr lang="en-US" sz="1300" dirty="0">
              <a:ea typeface="Calibri" panose="020F0502020204030204"/>
              <a:cs typeface="Calibri"/>
            </a:endParaRPr>
          </a:p>
          <a:p>
            <a:r>
              <a:rPr lang="en-US" sz="1300" dirty="0">
                <a:ea typeface="Calibri" panose="020F0502020204030204"/>
                <a:cs typeface="Calibri"/>
              </a:rPr>
              <a:t>Salmon</a:t>
            </a:r>
          </a:p>
        </p:txBody>
      </p:sp>
    </p:spTree>
    <p:extLst>
      <p:ext uri="{BB962C8B-B14F-4D97-AF65-F5344CB8AC3E}">
        <p14:creationId xmlns:p14="http://schemas.microsoft.com/office/powerpoint/2010/main" val="188076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" y="2033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Differential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174" y="1250738"/>
            <a:ext cx="4401944" cy="32635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/>
              <a:t>Most common use of </a:t>
            </a:r>
            <a:r>
              <a:rPr lang="en-US" sz="1400" err="1"/>
              <a:t>RNAseq</a:t>
            </a:r>
            <a:r>
              <a:rPr lang="en-US" sz="1400"/>
              <a:t> data</a:t>
            </a:r>
            <a:endParaRPr lang="en-US" sz="1400">
              <a:cs typeface="Calibri"/>
            </a:endParaRPr>
          </a:p>
          <a:p>
            <a:r>
              <a:rPr lang="en-US" sz="1400"/>
              <a:t>Compare expression values between conditions to identify expression changes</a:t>
            </a:r>
            <a:endParaRPr lang="en-US" sz="1400">
              <a:cs typeface="Calibri"/>
            </a:endParaRPr>
          </a:p>
          <a:p>
            <a:r>
              <a:rPr lang="en-US" sz="1400"/>
              <a:t>Factors to consider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Batch effects, batch effects + confounding factors [tools COMBAT, SVA]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Depth of sequencing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Gene/Transcript length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Positional coverage bias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Fragment size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GC content</a:t>
            </a:r>
            <a:endParaRPr lang="en-US" sz="1400">
              <a:cs typeface="Calibri"/>
            </a:endParaRPr>
          </a:p>
          <a:p>
            <a:pPr lvl="1"/>
            <a:r>
              <a:rPr lang="en-US" sz="1400">
                <a:cs typeface="Calibri"/>
              </a:rPr>
              <a:t>Batch effects</a:t>
            </a:r>
          </a:p>
          <a:p>
            <a:pPr lvl="1"/>
            <a:r>
              <a:rPr lang="en-US" sz="1400">
                <a:cs typeface="Calibri"/>
              </a:rPr>
              <a:t>Batch effects</a:t>
            </a:r>
          </a:p>
          <a:p>
            <a:pPr lvl="1"/>
            <a:r>
              <a:rPr lang="en-US" sz="1400">
                <a:cs typeface="Calibri"/>
              </a:rPr>
              <a:t>Batch effects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5042AF9-5F0E-4C6E-9D1B-30242EA0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69" y="1490403"/>
            <a:ext cx="3739840" cy="2385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0BC99-5F98-4E79-AF5E-0D7AFF09AC46}"/>
              </a:ext>
            </a:extLst>
          </p:cNvPr>
          <p:cNvSpPr/>
          <p:nvPr/>
        </p:nvSpPr>
        <p:spPr>
          <a:xfrm>
            <a:off x="4965080" y="2595446"/>
            <a:ext cx="2467207" cy="118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8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0218CC-5D00-6D4C-8A7E-D7A4E300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592" y="634225"/>
            <a:ext cx="4840114" cy="4265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C6E5B4-5D9F-4459-B060-BFBBD9E53432}"/>
              </a:ext>
            </a:extLst>
          </p:cNvPr>
          <p:cNvSpPr txBox="1">
            <a:spLocks/>
          </p:cNvSpPr>
          <p:nvPr/>
        </p:nvSpPr>
        <p:spPr>
          <a:xfrm>
            <a:off x="1394" y="2033"/>
            <a:ext cx="7886700" cy="6317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"/>
                <a:cs typeface="Calibri"/>
              </a:rPr>
              <a:t>Differential Expression: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7C3B34-4F6C-45FD-A3FC-64EC2B13B061}"/>
              </a:ext>
            </a:extLst>
          </p:cNvPr>
          <p:cNvSpPr txBox="1">
            <a:spLocks/>
          </p:cNvSpPr>
          <p:nvPr/>
        </p:nvSpPr>
        <p:spPr>
          <a:xfrm>
            <a:off x="241920" y="1069123"/>
            <a:ext cx="3516816" cy="35327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/>
              <a:t>Number of replicates matters – pay special attention when few samples are available</a:t>
            </a:r>
            <a:endParaRPr lang="en-US" sz="140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/>
              <a:t>Low expressed genes, usually hard to determine differential expression</a:t>
            </a:r>
            <a:endParaRPr lang="en-US" sz="1400"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cs typeface="Calibri"/>
              </a:rPr>
              <a:t>Most Common tools</a:t>
            </a:r>
            <a:endParaRPr lang="en-US" sz="1400">
              <a:cs typeface="Calibri"/>
            </a:endParaRPr>
          </a:p>
          <a:p>
            <a:pPr marL="182880" indent="-182880">
              <a:lnSpc>
                <a:spcPct val="100000"/>
              </a:lnSpc>
              <a:spcBef>
                <a:spcPts val="0"/>
              </a:spcBef>
            </a:pPr>
            <a:r>
              <a:rPr lang="en-US" sz="1200"/>
              <a:t> Limma – considered to be ‘good’ and very fast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/>
              <a:t>DESeq2 and </a:t>
            </a:r>
            <a:r>
              <a:rPr lang="en-US" sz="1200" err="1"/>
              <a:t>edgeR</a:t>
            </a:r>
            <a:r>
              <a:rPr lang="en-US" sz="1200"/>
              <a:t> – similar performance.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/>
              <a:t>DESeq2 is ‘conservative’ and </a:t>
            </a:r>
            <a:r>
              <a:rPr lang="en-US" sz="1200" err="1"/>
              <a:t>edgeR</a:t>
            </a:r>
            <a:r>
              <a:rPr lang="en-US" sz="1200"/>
              <a:t> is ‘liberal’ in FDR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err="1"/>
              <a:t>SAMseq</a:t>
            </a:r>
            <a:r>
              <a:rPr lang="en-US" sz="1200"/>
              <a:t> – good with lots of reps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err="1"/>
              <a:t>NOISeq</a:t>
            </a:r>
            <a:r>
              <a:rPr lang="en-US" sz="1200"/>
              <a:t> – good with differing number of reps. </a:t>
            </a:r>
            <a:r>
              <a:rPr lang="en-US" sz="1200" err="1"/>
              <a:t>Undercalls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err="1"/>
              <a:t>Cuffdiff</a:t>
            </a:r>
            <a:r>
              <a:rPr lang="en-US" sz="1200"/>
              <a:t> – fairly poor, though most recognized – since it does it at the transcript level, which is difficult.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/>
              <a:t>Important consideration is experimental design</a:t>
            </a:r>
            <a:endParaRPr lang="en-US" sz="120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34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3" y="1038456"/>
            <a:ext cx="2184130" cy="4042318"/>
          </a:xfrm>
          <a:prstGeom prst="rect">
            <a:avLst/>
          </a:prstGeom>
        </p:spPr>
      </p:pic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324" y="2795"/>
            <a:ext cx="5020429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200">
                <a:latin typeface="Calibri" charset="0"/>
                <a:ea typeface="ＭＳ Ｐゴシック" charset="0"/>
                <a:cs typeface="ＭＳ Ｐゴシック" charset="0"/>
              </a:rPr>
              <a:t>Sequencing as a tool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E9C662EE-7778-4542-8109-9FF3B3A6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585" y="1547521"/>
            <a:ext cx="4817136" cy="248463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>
                <a:latin typeface="Calibri"/>
                <a:cs typeface="Calibri"/>
              </a:rPr>
              <a:t>Why sequence RNA?</a:t>
            </a:r>
            <a:endParaRPr lang="en-US" sz="20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Gene Expression changes show effect of treatment.</a:t>
            </a:r>
            <a:endParaRPr lang="en-US"/>
          </a:p>
          <a:p>
            <a:pPr lvl="1"/>
            <a:r>
              <a:rPr lang="en-US" sz="1600">
                <a:latin typeface="Calibri"/>
                <a:cs typeface="Calibri"/>
              </a:rPr>
              <a:t>A phenotypic consequence</a:t>
            </a:r>
          </a:p>
          <a:p>
            <a:pPr lvl="2"/>
            <a:r>
              <a:rPr lang="en-US" sz="1600">
                <a:latin typeface="Calibri"/>
                <a:cs typeface="Calibri"/>
              </a:rPr>
              <a:t>e.g. Wild type versus knock out mice</a:t>
            </a:r>
          </a:p>
          <a:p>
            <a:endParaRPr lang="en-US" sz="1600">
              <a:latin typeface="Calibri" charset="0"/>
              <a:cs typeface="Calibri"/>
            </a:endParaRPr>
          </a:p>
          <a:p>
            <a:r>
              <a:rPr lang="en-US" sz="1600">
                <a:latin typeface="Calibri"/>
                <a:cs typeface="Calibri"/>
              </a:rPr>
              <a:t>Some changes are observed only at the RNA level</a:t>
            </a:r>
          </a:p>
          <a:p>
            <a:pPr lvl="1"/>
            <a:r>
              <a:rPr lang="en-US" sz="1600">
                <a:latin typeface="Calibri"/>
                <a:cs typeface="Calibri"/>
              </a:rPr>
              <a:t>Splicing </a:t>
            </a:r>
            <a:endParaRPr lang="en-US" sz="1600">
              <a:latin typeface="Calibri" charset="0"/>
              <a:cs typeface="Calibri"/>
            </a:endParaRPr>
          </a:p>
          <a:p>
            <a:pPr lvl="1"/>
            <a:r>
              <a:rPr lang="en-US" sz="1600">
                <a:latin typeface="Calibri"/>
                <a:cs typeface="Calibri"/>
              </a:rPr>
              <a:t>fusion</a:t>
            </a:r>
          </a:p>
          <a:p>
            <a:pPr lvl="1"/>
            <a:r>
              <a:rPr lang="en-US" sz="1600">
                <a:latin typeface="Calibri"/>
                <a:cs typeface="Calibri"/>
              </a:rPr>
              <a:t>RNA editing</a:t>
            </a:r>
          </a:p>
        </p:txBody>
      </p:sp>
      <p:pic>
        <p:nvPicPr>
          <p:cNvPr id="7" name="Picture 6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D7A6C7F1-074C-4768-883A-9DC7EE9FC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60" y="1629802"/>
            <a:ext cx="1764405" cy="98022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A85112-72B6-4C73-B185-43F3027C5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478" y="3353137"/>
            <a:ext cx="1665551" cy="1033154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7130BE0-E603-4531-9B5B-4404F598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679" y="3301947"/>
            <a:ext cx="2636679" cy="10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6A801A-A1AD-4556-82B8-2819AB311F1C}"/>
              </a:ext>
            </a:extLst>
          </p:cNvPr>
          <p:cNvSpPr txBox="1">
            <a:spLocks/>
          </p:cNvSpPr>
          <p:nvPr/>
        </p:nvSpPr>
        <p:spPr>
          <a:xfrm>
            <a:off x="1394" y="2033"/>
            <a:ext cx="7886700" cy="63175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/>
                <a:cs typeface="Calibri"/>
              </a:rPr>
              <a:t>Going beyond simple comparisons (advanced):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7184EA6-FE0D-44C9-8545-3964D1D87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53485"/>
              </p:ext>
            </p:extLst>
          </p:nvPr>
        </p:nvGraphicFramePr>
        <p:xfrm>
          <a:off x="538174" y="756804"/>
          <a:ext cx="3356740" cy="40792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20601">
                  <a:extLst>
                    <a:ext uri="{9D8B030D-6E8A-4147-A177-3AD203B41FA5}">
                      <a16:colId xmlns:a16="http://schemas.microsoft.com/office/drawing/2014/main" val="3647104625"/>
                    </a:ext>
                  </a:extLst>
                </a:gridCol>
                <a:gridCol w="881348">
                  <a:extLst>
                    <a:ext uri="{9D8B030D-6E8A-4147-A177-3AD203B41FA5}">
                      <a16:colId xmlns:a16="http://schemas.microsoft.com/office/drawing/2014/main" val="583370574"/>
                    </a:ext>
                  </a:extLst>
                </a:gridCol>
                <a:gridCol w="583611">
                  <a:extLst>
                    <a:ext uri="{9D8B030D-6E8A-4147-A177-3AD203B41FA5}">
                      <a16:colId xmlns:a16="http://schemas.microsoft.com/office/drawing/2014/main" val="2070658559"/>
                    </a:ext>
                  </a:extLst>
                </a:gridCol>
                <a:gridCol w="771180">
                  <a:extLst>
                    <a:ext uri="{9D8B030D-6E8A-4147-A177-3AD203B41FA5}">
                      <a16:colId xmlns:a16="http://schemas.microsoft.com/office/drawing/2014/main" val="124774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Sample name</a:t>
                      </a:r>
                      <a:endParaRPr lang="en-US" sz="12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Time(h)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30314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0156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97831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PBS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71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Drug1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58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Drug1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9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Drug1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06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3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8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6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Drug3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6167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637CAA2-6714-4078-A56E-2C6555630F95}"/>
              </a:ext>
            </a:extLst>
          </p:cNvPr>
          <p:cNvSpPr txBox="1"/>
          <p:nvPr/>
        </p:nvSpPr>
        <p:spPr>
          <a:xfrm>
            <a:off x="4240116" y="1330976"/>
            <a:ext cx="470557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We may be interested in several factors simultaneously (Genotype, treatment, time, dosage etc.). </a:t>
            </a:r>
          </a:p>
          <a:p>
            <a:endParaRPr lang="en-US" sz="1200" dirty="0"/>
          </a:p>
          <a:p>
            <a:r>
              <a:rPr lang="en-US" sz="1200" dirty="0"/>
              <a:t>We can model these interactions in our RNA-Seq data and ask sophisticated questions about each factor we are interested in and their interactions with one another. </a:t>
            </a: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r>
              <a:rPr lang="en-US" sz="1200" dirty="0">
                <a:latin typeface="Consolas"/>
                <a:ea typeface="+mn-lt"/>
                <a:cs typeface="+mn-lt"/>
              </a:rPr>
              <a:t>~ genotype + drug + time + </a:t>
            </a:r>
            <a:r>
              <a:rPr lang="en-US" sz="1200" dirty="0" err="1">
                <a:latin typeface="Consolas"/>
                <a:ea typeface="+mn-lt"/>
                <a:cs typeface="+mn-lt"/>
              </a:rPr>
              <a:t>genotype</a:t>
            </a:r>
            <a:r>
              <a:rPr lang="en-US" sz="1200" dirty="0" err="1">
                <a:latin typeface="Consolas"/>
                <a:cs typeface="Calibri"/>
              </a:rPr>
              <a:t>:drug</a:t>
            </a:r>
            <a:r>
              <a:rPr lang="en-US" sz="1200" dirty="0">
                <a:latin typeface="Consolas"/>
                <a:cs typeface="Calibri"/>
              </a:rPr>
              <a:t> + </a:t>
            </a:r>
            <a:r>
              <a:rPr lang="en-US" sz="1200" dirty="0" err="1">
                <a:latin typeface="Consolas"/>
                <a:cs typeface="Calibri"/>
              </a:rPr>
              <a:t>drug:time</a:t>
            </a:r>
            <a:endParaRPr lang="en-US" sz="1200" dirty="0" err="1">
              <a:latin typeface="Consolas"/>
              <a:ea typeface="+mn-lt"/>
              <a:cs typeface="+mn-lt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endParaRPr lang="en-US" sz="1200" dirty="0">
              <a:latin typeface="Consolas"/>
              <a:cs typeface="Calibri"/>
            </a:endParaRPr>
          </a:p>
          <a:p>
            <a:r>
              <a:rPr lang="en-US" sz="1200" dirty="0">
                <a:latin typeface="Calibri"/>
                <a:cs typeface="Calibri"/>
              </a:rPr>
              <a:t>DESeq2, </a:t>
            </a:r>
            <a:r>
              <a:rPr lang="en-US" sz="1200" dirty="0" err="1">
                <a:latin typeface="Calibri"/>
                <a:cs typeface="Calibri"/>
              </a:rPr>
              <a:t>limma</a:t>
            </a:r>
            <a:r>
              <a:rPr lang="en-US" sz="1200" dirty="0">
                <a:latin typeface="Calibri"/>
                <a:cs typeface="Calibri"/>
              </a:rPr>
              <a:t> and </a:t>
            </a:r>
            <a:r>
              <a:rPr lang="en-US" sz="1200" dirty="0" err="1">
                <a:latin typeface="Calibri"/>
                <a:cs typeface="Calibri"/>
              </a:rPr>
              <a:t>edgeR</a:t>
            </a:r>
            <a:r>
              <a:rPr lang="en-US" sz="1200" dirty="0">
                <a:latin typeface="Calibri"/>
                <a:cs typeface="Calibri"/>
              </a:rPr>
              <a:t> support this kind of analysis. </a:t>
            </a:r>
            <a:endParaRPr lang="en-US" sz="1200" dirty="0">
              <a:latin typeface="Consolas"/>
              <a:cs typeface="Calibri"/>
            </a:endParaRPr>
          </a:p>
          <a:p>
            <a:endParaRPr lang="en-US" sz="1200" dirty="0">
              <a:latin typeface="Calibri"/>
              <a:cs typeface="Calibri"/>
            </a:endParaRPr>
          </a:p>
          <a:p>
            <a:r>
              <a:rPr lang="en-US" sz="1200" dirty="0">
                <a:latin typeface="Calibri"/>
                <a:cs typeface="Calibri"/>
              </a:rPr>
              <a:t>As the number of variables increase the interpretation of the interactions between terms become more challenging. Use sparingly. </a:t>
            </a:r>
          </a:p>
          <a:p>
            <a:endParaRPr lang="en-US" sz="1200" dirty="0">
              <a:latin typeface="Consolas"/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1862C2-774B-44F4-9F08-048501200AEF}"/>
              </a:ext>
            </a:extLst>
          </p:cNvPr>
          <p:cNvCxnSpPr/>
          <p:nvPr/>
        </p:nvCxnSpPr>
        <p:spPr>
          <a:xfrm>
            <a:off x="6591873" y="3111231"/>
            <a:ext cx="1067258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831A89-0D7D-4265-A136-6502FD167E6F}"/>
              </a:ext>
            </a:extLst>
          </p:cNvPr>
          <p:cNvCxnSpPr>
            <a:cxnSpLocks/>
          </p:cNvCxnSpPr>
          <p:nvPr/>
        </p:nvCxnSpPr>
        <p:spPr>
          <a:xfrm>
            <a:off x="7920782" y="3111231"/>
            <a:ext cx="77806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6BB948-547D-47AA-8244-019B9F61C445}"/>
              </a:ext>
            </a:extLst>
          </p:cNvPr>
          <p:cNvSpPr txBox="1"/>
          <p:nvPr/>
        </p:nvSpPr>
        <p:spPr>
          <a:xfrm>
            <a:off x="6784325" y="3145316"/>
            <a:ext cx="18411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Interaction terms</a:t>
            </a:r>
          </a:p>
        </p:txBody>
      </p:sp>
    </p:spTree>
    <p:extLst>
      <p:ext uri="{BB962C8B-B14F-4D97-AF65-F5344CB8AC3E}">
        <p14:creationId xmlns:p14="http://schemas.microsoft.com/office/powerpoint/2010/main" val="303447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60" y="2676"/>
            <a:ext cx="6172200" cy="58142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cs typeface="Calibri"/>
              </a:rPr>
              <a:t>Functional Profiling</a:t>
            </a:r>
            <a:endParaRPr lang="en-US" sz="320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34" y="1087687"/>
            <a:ext cx="7169426" cy="339447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1400" dirty="0"/>
              <a:t>What do you do with the identified ‘changes’?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Categorize them -- molecular functions and pathways</a:t>
            </a:r>
            <a:endParaRPr lang="en-US" sz="1400">
              <a:cs typeface="Calibri"/>
            </a:endParaRPr>
          </a:p>
          <a:p>
            <a:pPr lvl="1"/>
            <a:r>
              <a:rPr lang="en-US" sz="1400" dirty="0"/>
              <a:t>Compare DEGs to All Genes for over/under-represented gene sets</a:t>
            </a:r>
            <a:endParaRPr lang="en-US" sz="1400">
              <a:cs typeface="Calibri"/>
            </a:endParaRPr>
          </a:p>
          <a:p>
            <a:pPr lvl="1"/>
            <a:r>
              <a:rPr lang="en-US" sz="1400" dirty="0"/>
              <a:t>GSEA (gene set enrichment analysis) – ranking based on expression</a:t>
            </a:r>
            <a:endParaRPr lang="en-US" sz="1400">
              <a:cs typeface="Calibri"/>
            </a:endParaRPr>
          </a:p>
          <a:p>
            <a:pPr lvl="1"/>
            <a:r>
              <a:rPr lang="en-US" sz="1400" dirty="0">
                <a:cs typeface="Calibri"/>
              </a:rPr>
              <a:t>Overlaps between different conditions</a:t>
            </a:r>
            <a:endParaRPr lang="en-US" sz="1400" dirty="0"/>
          </a:p>
          <a:p>
            <a:r>
              <a:rPr lang="en-US" sz="1400" dirty="0"/>
              <a:t>Length and other factors have to be considered</a:t>
            </a:r>
            <a:endParaRPr lang="en-US" sz="1400">
              <a:cs typeface="Calibri"/>
            </a:endParaRPr>
          </a:p>
          <a:p>
            <a:r>
              <a:rPr lang="en-US" sz="1400" dirty="0"/>
              <a:t>Annotations</a:t>
            </a:r>
            <a:endParaRPr lang="en-US" sz="1400">
              <a:cs typeface="Calibri"/>
            </a:endParaRPr>
          </a:p>
          <a:p>
            <a:pPr lvl="1"/>
            <a:r>
              <a:rPr lang="en-US" sz="1400" dirty="0"/>
              <a:t>GO, KEGG, Protein domains, </a:t>
            </a:r>
            <a:r>
              <a:rPr lang="en-US" sz="1400" err="1"/>
              <a:t>WikiPathways</a:t>
            </a:r>
            <a:r>
              <a:rPr lang="en-US" sz="1400" dirty="0"/>
              <a:t> etc.</a:t>
            </a:r>
            <a:endParaRPr lang="en-US" sz="1400">
              <a:cs typeface="Calibri"/>
            </a:endParaRPr>
          </a:p>
          <a:p>
            <a:r>
              <a:rPr lang="en-US" sz="1400" dirty="0"/>
              <a:t>TOOLS:</a:t>
            </a:r>
            <a:endParaRPr lang="en-US" sz="1400">
              <a:cs typeface="Calibri"/>
            </a:endParaRPr>
          </a:p>
          <a:p>
            <a:pPr lvl="1"/>
            <a:r>
              <a:rPr lang="en-US" sz="1400" dirty="0"/>
              <a:t>GOSeq </a:t>
            </a:r>
            <a:endParaRPr lang="en-US" sz="1400">
              <a:cs typeface="Calibri"/>
            </a:endParaRPr>
          </a:p>
          <a:p>
            <a:pPr lvl="1"/>
            <a:r>
              <a:rPr lang="en-US" sz="1400" dirty="0" err="1">
                <a:cs typeface="Calibri"/>
              </a:rPr>
              <a:t>clusterProfiler</a:t>
            </a:r>
          </a:p>
          <a:p>
            <a:pPr lvl="1"/>
            <a:r>
              <a:rPr lang="en-US" sz="1400" dirty="0"/>
              <a:t>GSVA</a:t>
            </a:r>
            <a:endParaRPr lang="en-US" sz="1400">
              <a:cs typeface="Calibri"/>
            </a:endParaRPr>
          </a:p>
          <a:p>
            <a:pPr lvl="1"/>
            <a:r>
              <a:rPr lang="en-US" sz="1400" dirty="0" err="1"/>
              <a:t>fgsea</a:t>
            </a:r>
            <a:endParaRPr lang="en-US" sz="1400" dirty="0" err="1">
              <a:cs typeface="Calibri"/>
            </a:endParaRPr>
          </a:p>
          <a:p>
            <a:pPr lvl="1"/>
            <a:r>
              <a:rPr lang="en-US" sz="1400" dirty="0"/>
              <a:t>DAVID</a:t>
            </a:r>
          </a:p>
          <a:p>
            <a:pPr lvl="1"/>
            <a:r>
              <a:rPr lang="en-US" sz="1400" dirty="0">
                <a:cs typeface="Calibri"/>
              </a:rPr>
              <a:t>And many more:</a:t>
            </a:r>
          </a:p>
          <a:p>
            <a:pPr lvl="2"/>
            <a:r>
              <a:rPr lang="en-US" sz="1100" dirty="0">
                <a:cs typeface="Calibri"/>
                <a:hlinkClick r:id="rId2"/>
              </a:rPr>
              <a:t>http://www.bioconductor.org/help/search/index.html?q=pathway</a:t>
            </a:r>
            <a:endParaRPr lang="en-US" sz="1100">
              <a:ea typeface="+mn-lt"/>
              <a:cs typeface="+mn-lt"/>
            </a:endParaRPr>
          </a:p>
        </p:txBody>
      </p:sp>
      <p:pic>
        <p:nvPicPr>
          <p:cNvPr id="5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65BFA56-FEA8-4B2D-82CD-02652600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19" t="38629" r="-104" b="27425"/>
          <a:stretch/>
        </p:blipFill>
        <p:spPr>
          <a:xfrm>
            <a:off x="5890463" y="2280097"/>
            <a:ext cx="2291928" cy="2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monitor, clock, screen&#10;&#10;Description automatically generated">
            <a:extLst>
              <a:ext uri="{FF2B5EF4-FFF2-40B4-BE49-F238E27FC236}">
                <a16:creationId xmlns:a16="http://schemas.microsoft.com/office/drawing/2014/main" id="{7FFEE333-0B6C-4E1A-8190-44D67A102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t="13278" r="76804" b="-3320"/>
          <a:stretch/>
        </p:blipFill>
        <p:spPr>
          <a:xfrm>
            <a:off x="781293" y="3498391"/>
            <a:ext cx="2265143" cy="149558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8EABC4C-F89C-4272-856E-D50186313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754" y="-1090"/>
            <a:ext cx="6629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200">
                <a:latin typeface="Calibri" charset="0"/>
                <a:ea typeface="ＭＳ Ｐゴシック" charset="0"/>
                <a:cs typeface="ＭＳ Ｐゴシック" charset="0"/>
              </a:rPr>
              <a:t>What to do Post-alignment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40EC71-A247-45C0-AA70-CD6FB6D9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08" y="1007642"/>
            <a:ext cx="3620113" cy="2812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Create indexed versions of bam files</a:t>
            </a:r>
          </a:p>
          <a:p>
            <a:pPr lvl="1"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Use </a:t>
            </a:r>
            <a:r>
              <a:rPr lang="en-US" sz="1200" err="1">
                <a:latin typeface="Calibri"/>
                <a:cs typeface="Calibri"/>
              </a:rPr>
              <a:t>samtools</a:t>
            </a:r>
            <a:r>
              <a:rPr lang="en-US" sz="1200">
                <a:latin typeface="Calibri"/>
                <a:cs typeface="Calibri"/>
              </a:rPr>
              <a:t>/</a:t>
            </a:r>
            <a:r>
              <a:rPr lang="en-US" sz="1200" err="1">
                <a:latin typeface="Calibri"/>
                <a:cs typeface="Calibri"/>
              </a:rPr>
              <a:t>picard</a:t>
            </a:r>
            <a:r>
              <a:rPr lang="en-US" sz="1200">
                <a:latin typeface="Calibri"/>
                <a:cs typeface="Calibri"/>
              </a:rPr>
              <a:t> to do this (.</a:t>
            </a:r>
            <a:r>
              <a:rPr lang="en-US" sz="1200" err="1">
                <a:latin typeface="Calibri"/>
                <a:cs typeface="Calibri"/>
              </a:rPr>
              <a:t>bai</a:t>
            </a:r>
            <a:r>
              <a:rPr lang="en-US" sz="1200">
                <a:latin typeface="Calibri"/>
                <a:cs typeface="Calibri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These are needed by IGV for efficient loading of alignments</a:t>
            </a:r>
          </a:p>
          <a:p>
            <a:pPr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Visualize spliced alignments</a:t>
            </a:r>
          </a:p>
          <a:p>
            <a:pPr lvl="1"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Identify exon-exon junction supporting reads</a:t>
            </a:r>
          </a:p>
          <a:p>
            <a:pPr lvl="1"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 Identify differentially expressed genes</a:t>
            </a:r>
          </a:p>
          <a:p>
            <a:pPr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Create a pileup from bam file</a:t>
            </a:r>
          </a:p>
          <a:p>
            <a:pPr>
              <a:lnSpc>
                <a:spcPct val="80000"/>
              </a:lnSpc>
            </a:pPr>
            <a:r>
              <a:rPr lang="en-US" sz="1200">
                <a:latin typeface="Calibri"/>
                <a:cs typeface="Calibri"/>
              </a:rPr>
              <a:t>Determine read counts at a specific position</a:t>
            </a:r>
          </a:p>
        </p:txBody>
      </p:sp>
      <p:pic>
        <p:nvPicPr>
          <p:cNvPr id="9" name="Content Placeholder 3" descr="Screen Shot 2013-06-01 at 11.20.52 PM.png">
            <a:extLst>
              <a:ext uri="{FF2B5EF4-FFF2-40B4-BE49-F238E27FC236}">
                <a16:creationId xmlns:a16="http://schemas.microsoft.com/office/drawing/2014/main" id="{4D28CC3D-1254-4BFB-B1E8-584A266ED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" b="-339"/>
          <a:stretch>
            <a:fillRect/>
          </a:stretch>
        </p:blipFill>
        <p:spPr>
          <a:xfrm>
            <a:off x="4032173" y="1584464"/>
            <a:ext cx="4797846" cy="2565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D92D2-DE85-4DC5-B47E-5314188FD737}"/>
              </a:ext>
            </a:extLst>
          </p:cNvPr>
          <p:cNvSpPr txBox="1"/>
          <p:nvPr/>
        </p:nvSpPr>
        <p:spPr>
          <a:xfrm>
            <a:off x="3992236" y="11932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Genome Browser IGV</a:t>
            </a:r>
          </a:p>
        </p:txBody>
      </p:sp>
    </p:spTree>
    <p:extLst>
      <p:ext uri="{BB962C8B-B14F-4D97-AF65-F5344CB8AC3E}">
        <p14:creationId xmlns:p14="http://schemas.microsoft.com/office/powerpoint/2010/main" val="2460552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59" y="1097"/>
            <a:ext cx="6172200" cy="454421"/>
          </a:xfrm>
        </p:spPr>
        <p:txBody>
          <a:bodyPr>
            <a:noAutofit/>
          </a:bodyPr>
          <a:lstStyle/>
          <a:p>
            <a:r>
              <a:rPr lang="en-US" sz="3200">
                <a:latin typeface="Calibri"/>
                <a:cs typeface="Calibri"/>
              </a:rPr>
              <a:t>Splicing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915" y="1199051"/>
            <a:ext cx="2520722" cy="2565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69" y="868746"/>
            <a:ext cx="2115024" cy="31573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6EF8-B356-4256-B1B0-03BDBC28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73" y="1334791"/>
            <a:ext cx="3328472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>
                <a:ea typeface="+mn-lt"/>
                <a:cs typeface="+mn-lt"/>
              </a:rPr>
              <a:t>Detecting changes in isoform levels is a fairly difficult task </a:t>
            </a:r>
          </a:p>
          <a:p>
            <a:r>
              <a:rPr lang="en-US" sz="1200"/>
              <a:t>Needs more (lots more) input data</a:t>
            </a:r>
            <a:endParaRPr lang="en-US" sz="1200">
              <a:cs typeface="Calibri"/>
            </a:endParaRPr>
          </a:p>
          <a:p>
            <a:pPr lvl="1"/>
            <a:r>
              <a:rPr lang="en-US" sz="1200"/>
              <a:t>150M reads to </a:t>
            </a:r>
            <a:r>
              <a:rPr lang="en-US" sz="1200" b="1"/>
              <a:t>detect </a:t>
            </a:r>
            <a:r>
              <a:rPr lang="en-US" sz="1200"/>
              <a:t>80% of AS events</a:t>
            </a:r>
            <a:endParaRPr lang="en-US" sz="1200" dirty="0">
              <a:cs typeface="Calibri"/>
            </a:endParaRPr>
          </a:p>
          <a:p>
            <a:pPr lvl="1"/>
            <a:r>
              <a:rPr lang="en-US" sz="1200"/>
              <a:t>upwards of 400M reads for </a:t>
            </a:r>
            <a:r>
              <a:rPr lang="en-US" sz="1200" b="1"/>
              <a:t>differential </a:t>
            </a:r>
            <a:r>
              <a:rPr lang="en-US" sz="1200"/>
              <a:t>AS</a:t>
            </a:r>
            <a:endParaRPr lang="en-US" sz="1200" dirty="0">
              <a:cs typeface="Calibri"/>
            </a:endParaRPr>
          </a:p>
          <a:p>
            <a:r>
              <a:rPr lang="en-US" sz="1200"/>
              <a:t>Multiple isoforms and isoform reconstruction is not easy</a:t>
            </a:r>
            <a:endParaRPr lang="en-US" sz="1200" dirty="0">
              <a:cs typeface="Calibri"/>
            </a:endParaRPr>
          </a:p>
          <a:p>
            <a:r>
              <a:rPr lang="en-US" sz="1200"/>
              <a:t>Multi sample analysis </a:t>
            </a:r>
            <a:r>
              <a:rPr lang="en-US" sz="1200">
                <a:sym typeface="Wingdings"/>
              </a:rPr>
              <a:t>is essential</a:t>
            </a: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10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82" y="1166361"/>
            <a:ext cx="6749708" cy="329991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377" y="-587"/>
            <a:ext cx="6172200" cy="581422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Splicing Visualization (IGV,Miso)</a:t>
            </a:r>
          </a:p>
        </p:txBody>
      </p:sp>
    </p:spTree>
    <p:extLst>
      <p:ext uri="{BB962C8B-B14F-4D97-AF65-F5344CB8AC3E}">
        <p14:creationId xmlns:p14="http://schemas.microsoft.com/office/powerpoint/2010/main" val="5403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08DBA3-4E62-4B15-9E4A-36FBEB046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" y="-1578"/>
            <a:ext cx="6833212" cy="711865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Multi-Omics Approach</a:t>
            </a:r>
            <a:endParaRPr lang="en-US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9F04AE-03AF-4AD9-8E0B-97C4F94F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462" y="1637382"/>
            <a:ext cx="3712799" cy="1593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DCAC8-1C92-4A75-91F6-0FB735B43370}"/>
              </a:ext>
            </a:extLst>
          </p:cNvPr>
          <p:cNvSpPr txBox="1"/>
          <p:nvPr/>
        </p:nvSpPr>
        <p:spPr>
          <a:xfrm>
            <a:off x="143218" y="1234578"/>
            <a:ext cx="3886199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 dirty="0"/>
              <a:t>RNA-Seq results can be combined with:</a:t>
            </a:r>
            <a:endParaRPr lang="en-US" sz="13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Calibri"/>
              </a:rPr>
              <a:t>DNA-Seq, validating the impact of variants</a:t>
            </a:r>
          </a:p>
          <a:p>
            <a:pPr marL="742950" lvl="1" indent="-285750">
              <a:buFont typeface="Arial"/>
              <a:buChar char="•"/>
            </a:pPr>
            <a:r>
              <a:rPr lang="en-US" sz="1300" dirty="0" err="1">
                <a:cs typeface="Calibri"/>
              </a:rPr>
              <a:t>eQTL</a:t>
            </a:r>
            <a:r>
              <a:rPr lang="en-US" sz="1300" dirty="0">
                <a:cs typeface="Calibri"/>
              </a:rPr>
              <a:t>: </a:t>
            </a:r>
            <a:r>
              <a:rPr lang="en-US" sz="1300" dirty="0" err="1">
                <a:cs typeface="Calibri"/>
              </a:rPr>
              <a:t>Expresion</a:t>
            </a:r>
            <a:r>
              <a:rPr lang="en-US" sz="1300" dirty="0">
                <a:cs typeface="Calibri"/>
              </a:rPr>
              <a:t> Quantitative Trait Locus</a:t>
            </a:r>
          </a:p>
          <a:p>
            <a:pPr marL="742950" lvl="1" indent="-285750">
              <a:buFont typeface="Arial"/>
              <a:buChar char="•"/>
            </a:pPr>
            <a:r>
              <a:rPr lang="en-US" sz="1300" dirty="0" err="1">
                <a:cs typeface="Calibri"/>
              </a:rPr>
              <a:t>sQTL</a:t>
            </a:r>
            <a:r>
              <a:rPr lang="en-US" sz="1300" dirty="0">
                <a:cs typeface="Calibri"/>
              </a:rPr>
              <a:t>: Splicing </a:t>
            </a:r>
            <a:r>
              <a:rPr lang="en-US" sz="1300" dirty="0" err="1">
                <a:cs typeface="Calibri"/>
              </a:rPr>
              <a:t>Quantitiative</a:t>
            </a:r>
            <a:r>
              <a:rPr lang="en-US" sz="1300" dirty="0">
                <a:cs typeface="Calibri"/>
              </a:rPr>
              <a:t> Trait Locus</a:t>
            </a: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Calibri"/>
              </a:rPr>
              <a:t>Chromatin accessibility, modification, validating the impact of DNA modifications, accessibility</a:t>
            </a:r>
          </a:p>
          <a:p>
            <a:pPr marL="742950" lvl="1" indent="-285750">
              <a:buFont typeface="Arial"/>
              <a:buChar char="•"/>
            </a:pPr>
            <a:r>
              <a:rPr lang="en-US" sz="1300" dirty="0">
                <a:cs typeface="Calibri"/>
              </a:rPr>
              <a:t>ATAC-Seq</a:t>
            </a:r>
          </a:p>
          <a:p>
            <a:pPr marL="742950" lvl="1" indent="-285750">
              <a:buFont typeface="Arial"/>
              <a:buChar char="•"/>
            </a:pPr>
            <a:r>
              <a:rPr lang="en-US" sz="1300" dirty="0">
                <a:cs typeface="Calibri"/>
              </a:rPr>
              <a:t>Bisulfite sequencing</a:t>
            </a: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Calibri"/>
              </a:rPr>
              <a:t>Transcription Factor biding, does your protein of interest actual drive/inhibit transcription?</a:t>
            </a:r>
          </a:p>
          <a:p>
            <a:pPr marL="285750" indent="-285750">
              <a:buFont typeface="Arial"/>
              <a:buChar char="•"/>
            </a:pPr>
            <a:r>
              <a:rPr lang="en-US" sz="1300" dirty="0">
                <a:cs typeface="Calibri"/>
              </a:rPr>
              <a:t>Proteomics, Just because you have RNA doesn't always mean you have protein. </a:t>
            </a:r>
          </a:p>
        </p:txBody>
      </p:sp>
    </p:spTree>
    <p:extLst>
      <p:ext uri="{BB962C8B-B14F-4D97-AF65-F5344CB8AC3E}">
        <p14:creationId xmlns:p14="http://schemas.microsoft.com/office/powerpoint/2010/main" val="3298008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0B28F1-9DAF-470D-BFF7-F1EBF6DD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cs typeface="Calibri"/>
              </a:rPr>
              <a:t>New(er) kids on the block: Single cell methods</a:t>
            </a:r>
            <a:endParaRPr lang="en-US" dirty="0"/>
          </a:p>
        </p:txBody>
      </p:sp>
      <p:pic>
        <p:nvPicPr>
          <p:cNvPr id="2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B2A9461-CFD0-4124-BE60-9F5200C34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041632"/>
            <a:ext cx="4782670" cy="3536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8B4ADF-A95B-4B78-9A69-5A3EC561BA32}"/>
              </a:ext>
            </a:extLst>
          </p:cNvPr>
          <p:cNvSpPr txBox="1"/>
          <p:nvPr/>
        </p:nvSpPr>
        <p:spPr>
          <a:xfrm>
            <a:off x="135591" y="835958"/>
            <a:ext cx="4076699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 err="1">
                <a:latin typeface="Calibri"/>
                <a:ea typeface="ＭＳ Ｐゴシック"/>
              </a:rPr>
              <a:t>scRNA</a:t>
            </a:r>
            <a:r>
              <a:rPr lang="en-US" sz="1400" dirty="0">
                <a:latin typeface="Calibri"/>
                <a:ea typeface="ＭＳ Ｐゴシック"/>
              </a:rPr>
              <a:t>-Seq</a:t>
            </a:r>
          </a:p>
          <a:p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Tissues are dissociated into individual cells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Using microfluidics each cell is processed in a separate droplet (lysis, </a:t>
            </a:r>
            <a:r>
              <a:rPr lang="en-US" sz="1400" dirty="0" err="1">
                <a:latin typeface="Calibri"/>
                <a:ea typeface="ＭＳ Ｐゴシック"/>
              </a:rPr>
              <a:t>rna</a:t>
            </a:r>
            <a:r>
              <a:rPr lang="en-US" sz="1400" dirty="0">
                <a:latin typeface="Calibri"/>
                <a:ea typeface="ＭＳ Ｐゴシック"/>
              </a:rPr>
              <a:t>-extraction, library prep)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Each cell comes with a unique barcode so that individual expression levels can be calculated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Sequences using your </a:t>
            </a:r>
            <a:r>
              <a:rPr lang="en-US" sz="1400" dirty="0" err="1">
                <a:latin typeface="Calibri"/>
                <a:ea typeface="ＭＳ Ｐゴシック"/>
              </a:rPr>
              <a:t>favourite</a:t>
            </a:r>
            <a:r>
              <a:rPr lang="en-US" sz="1400" dirty="0">
                <a:latin typeface="Calibri"/>
                <a:ea typeface="ＭＳ Ｐゴシック"/>
              </a:rPr>
              <a:t> platform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Very useful for heterogenous samples (whole tissue, tumors, blood)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r>
              <a:rPr lang="en-US" sz="1400" dirty="0">
                <a:latin typeface="Calibri"/>
                <a:ea typeface="ＭＳ Ｐゴシック"/>
              </a:rPr>
              <a:t>Current challenges: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Very computationally expensive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Categorization of cell types and sub-</a:t>
            </a:r>
            <a:r>
              <a:rPr lang="en-US" sz="1400" dirty="0" err="1">
                <a:latin typeface="Calibri"/>
                <a:ea typeface="ＭＳ Ｐゴシック"/>
              </a:rPr>
              <a:t>celltypes</a:t>
            </a:r>
            <a:r>
              <a:rPr lang="en-US" sz="1400" dirty="0">
                <a:latin typeface="Calibri"/>
                <a:ea typeface="ＭＳ Ｐゴシック"/>
              </a:rPr>
              <a:t> relies on high quality </a:t>
            </a:r>
            <a:r>
              <a:rPr lang="en-US" sz="1400" dirty="0" err="1">
                <a:latin typeface="Calibri"/>
                <a:ea typeface="ＭＳ Ｐゴシック"/>
              </a:rPr>
              <a:t>annoated</a:t>
            </a:r>
            <a:r>
              <a:rPr lang="en-US" sz="1400" dirty="0">
                <a:latin typeface="Calibri"/>
                <a:ea typeface="ＭＳ Ｐゴシック"/>
              </a:rPr>
              <a:t> data in literature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Very few reads/expression values per cell. Hard to tease out low expression, subtle changes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0931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Process Overview: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F42E0A6-F6D0-19CD-071A-834B00C1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719" y="1512945"/>
            <a:ext cx="3879730" cy="2113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3B300-B53E-C4D8-0B59-AE75809A7154}"/>
              </a:ext>
            </a:extLst>
          </p:cNvPr>
          <p:cNvSpPr txBox="1"/>
          <p:nvPr/>
        </p:nvSpPr>
        <p:spPr>
          <a:xfrm>
            <a:off x="299802" y="1508385"/>
            <a:ext cx="3845795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Preparing single cell libraries is more involved than bulk RNA or DNA-Seq</a:t>
            </a:r>
            <a:endParaRPr lang="en-US" sz="1050" dirty="0"/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Cells need to be separated w/o damaging them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Need to keep track each cell and which reads are coming from which cell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Computational methods are significantly more demanding</a:t>
            </a:r>
          </a:p>
          <a:p>
            <a:pPr marL="214313" indent="-214313">
              <a:buFont typeface="Arial"/>
              <a:buChar char="•"/>
            </a:pPr>
            <a:endParaRPr lang="en-US" sz="1500" dirty="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500" dirty="0">
              <a:cs typeface="Calibri" panose="020F0502020204030204"/>
            </a:endParaRPr>
          </a:p>
          <a:p>
            <a:endParaRPr lang="en-US" sz="15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027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Sample Preparation: Processing tissues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081DC-C5E9-5702-7D66-650358137CCF}"/>
              </a:ext>
            </a:extLst>
          </p:cNvPr>
          <p:cNvSpPr txBox="1"/>
          <p:nvPr/>
        </p:nvSpPr>
        <p:spPr>
          <a:xfrm>
            <a:off x="365384" y="1330377"/>
            <a:ext cx="3845795" cy="33009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Depends on the tissue of interest</a:t>
            </a:r>
            <a:endParaRPr lang="en-US" sz="1050" dirty="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Cells need to separated individually w/o affecting the transcriptome (stress induced changes)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Some tissues (e.g. brain, muscle) is especially difficult to dissociate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Single nucleus  RNA-Seq (SnRNA-seq) can be used to overcome this challenge</a:t>
            </a:r>
          </a:p>
          <a:p>
            <a:pPr marL="214313" indent="-214313">
              <a:buFont typeface="Arial"/>
              <a:buChar char="•"/>
            </a:pPr>
            <a:r>
              <a:rPr lang="en-US" sz="1500" dirty="0">
                <a:cs typeface="Calibri" panose="020F0502020204030204"/>
              </a:rPr>
              <a:t>SnRNA-seq however generates less RNA and only captures genes that are being actively transcribed</a:t>
            </a:r>
          </a:p>
          <a:p>
            <a:pPr marL="214313" indent="-214313">
              <a:buFont typeface="Arial"/>
              <a:buChar char="•"/>
            </a:pPr>
            <a:endParaRPr lang="en-US" sz="1500" dirty="0">
              <a:cs typeface="Calibri" panose="020F0502020204030204"/>
            </a:endParaRPr>
          </a:p>
          <a:p>
            <a:pPr marL="214313" indent="-214313">
              <a:buFont typeface="Arial"/>
              <a:buChar char="•"/>
            </a:pPr>
            <a:endParaRPr lang="en-US" sz="1500" dirty="0">
              <a:cs typeface="Calibri" panose="020F0502020204030204"/>
            </a:endParaRPr>
          </a:p>
          <a:p>
            <a:endParaRPr lang="en-US" sz="1500" dirty="0">
              <a:cs typeface="Calibri" panose="020F0502020204030204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7412563-B1AD-C2DB-E6F0-038887B7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16" y="1281855"/>
            <a:ext cx="3968645" cy="26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File types and tools</a:t>
            </a:r>
            <a:endParaRPr lang="en-US" sz="2700" dirty="0"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045CB-FC7E-7169-26A9-67CED49EAFC4}"/>
              </a:ext>
            </a:extLst>
          </p:cNvPr>
          <p:cNvSpPr txBox="1"/>
          <p:nvPr/>
        </p:nvSpPr>
        <p:spPr>
          <a:xfrm>
            <a:off x="318540" y="637081"/>
            <a:ext cx="4108124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Hdf5: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Developed by National Center for Supercomputing Applications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Designed to be hierarchical can contain datasets/"folders"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Is essentially a matrix storage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Fast (much faster than </a:t>
            </a:r>
            <a:r>
              <a:rPr lang="en-US" sz="1400" err="1">
                <a:cs typeface="Calibri" panose="020F0502020204030204"/>
              </a:rPr>
              <a:t>tsv</a:t>
            </a:r>
            <a:r>
              <a:rPr lang="en-US" sz="1400" dirty="0">
                <a:cs typeface="Calibri" panose="020F0502020204030204"/>
              </a:rPr>
              <a:t>) loading</a:t>
            </a:r>
            <a:endParaRPr lang="en-US" sz="1400"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Loom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Based on hdf5 but single "folder"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 stack of matrices share column and row annotations</a:t>
            </a:r>
            <a:endParaRPr lang="en-US" sz="1400"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/>
              </a:rPr>
              <a:t>Mtx</a:t>
            </a:r>
            <a:endParaRPr lang="en-US" sz="140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Designed to store sparse (most of the cells are 0) matrices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Lower storage and memory requirements</a:t>
            </a:r>
            <a:endParaRPr lang="en-US" sz="1400">
              <a:ea typeface="Calibri"/>
              <a:cs typeface="Calibri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/>
              </a:rPr>
              <a:t>Bcl</a:t>
            </a:r>
            <a:endParaRPr lang="en-US" sz="140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Individual images taken by the sequencer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Not useful for data analysis as is, needs to be converted to </a:t>
            </a:r>
            <a:r>
              <a:rPr lang="en-US" sz="1400" err="1">
                <a:cs typeface="Calibri" panose="020F0502020204030204"/>
              </a:rPr>
              <a:t>fastq</a:t>
            </a:r>
            <a:r>
              <a:rPr lang="en-US" sz="1400" dirty="0">
                <a:cs typeface="Calibri" panose="020F0502020204030204"/>
              </a:rPr>
              <a:t> </a:t>
            </a:r>
            <a:endParaRPr lang="en-US" sz="1400">
              <a:ea typeface="Calibri"/>
              <a:cs typeface="Calibri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endParaRPr lang="en-US" sz="1400" dirty="0">
              <a:ea typeface="Calibri"/>
              <a:cs typeface="Calibri" panose="020F0502020204030204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64A88E-7D88-FF27-3A70-6BA2D9998BF3}"/>
              </a:ext>
            </a:extLst>
          </p:cNvPr>
          <p:cNvSpPr/>
          <p:nvPr/>
        </p:nvSpPr>
        <p:spPr>
          <a:xfrm>
            <a:off x="4075450" y="1021205"/>
            <a:ext cx="1405327" cy="36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DD0D555-F176-3B10-A400-D18A1C0EF8EB}"/>
              </a:ext>
            </a:extLst>
          </p:cNvPr>
          <p:cNvSpPr/>
          <p:nvPr/>
        </p:nvSpPr>
        <p:spPr>
          <a:xfrm>
            <a:off x="4215983" y="2464007"/>
            <a:ext cx="1405327" cy="36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EE04D-3E59-54E4-E60A-83239FCB7EF8}"/>
              </a:ext>
            </a:extLst>
          </p:cNvPr>
          <p:cNvSpPr/>
          <p:nvPr/>
        </p:nvSpPr>
        <p:spPr>
          <a:xfrm>
            <a:off x="4215983" y="3485213"/>
            <a:ext cx="1405327" cy="36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6904DF-9AF6-6CE0-D268-239D54C0896C}"/>
              </a:ext>
            </a:extLst>
          </p:cNvPr>
          <p:cNvSpPr/>
          <p:nvPr/>
        </p:nvSpPr>
        <p:spPr>
          <a:xfrm>
            <a:off x="4309671" y="4215983"/>
            <a:ext cx="1405327" cy="365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0EA75-371A-82E3-382D-855CFCE7044A}"/>
              </a:ext>
            </a:extLst>
          </p:cNvPr>
          <p:cNvSpPr txBox="1"/>
          <p:nvPr/>
        </p:nvSpPr>
        <p:spPr>
          <a:xfrm>
            <a:off x="5789949" y="993097"/>
            <a:ext cx="1278731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R: rhdf5</a:t>
            </a:r>
          </a:p>
          <a:p>
            <a:r>
              <a:rPr lang="en-US" sz="1400" dirty="0">
                <a:cs typeface="Calibri"/>
              </a:rPr>
              <a:t>Python: h5py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C2405-9310-9B25-5037-3BDDCAE17C8E}"/>
              </a:ext>
            </a:extLst>
          </p:cNvPr>
          <p:cNvSpPr txBox="1"/>
          <p:nvPr/>
        </p:nvSpPr>
        <p:spPr>
          <a:xfrm>
            <a:off x="5686891" y="2220417"/>
            <a:ext cx="1616009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R: </a:t>
            </a:r>
            <a:r>
              <a:rPr lang="en-US" sz="1400" dirty="0" err="1">
                <a:cs typeface="Calibri"/>
              </a:rPr>
              <a:t>loomR</a:t>
            </a:r>
          </a:p>
          <a:p>
            <a:r>
              <a:rPr lang="en-US" sz="1400" dirty="0">
                <a:cs typeface="Calibri"/>
              </a:rPr>
              <a:t>Python: </a:t>
            </a:r>
            <a:r>
              <a:rPr lang="en-US" sz="1400" dirty="0" err="1">
                <a:cs typeface="Calibri"/>
              </a:rPr>
              <a:t>loompy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11456-3A07-D00C-6ACA-29B5E3462D85}"/>
              </a:ext>
            </a:extLst>
          </p:cNvPr>
          <p:cNvSpPr txBox="1"/>
          <p:nvPr/>
        </p:nvSpPr>
        <p:spPr>
          <a:xfrm>
            <a:off x="5714998" y="3279096"/>
            <a:ext cx="280585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R: Matrix (also comes with highly optimized sparse matrix operations)</a:t>
            </a:r>
          </a:p>
          <a:p>
            <a:r>
              <a:rPr lang="en-US" sz="1400" dirty="0">
                <a:cs typeface="Calibri"/>
              </a:rPr>
              <a:t>Python: </a:t>
            </a:r>
            <a:r>
              <a:rPr lang="en-US" sz="1400" dirty="0" err="1">
                <a:cs typeface="Calibri"/>
              </a:rPr>
              <a:t>scipy.io.mmread</a:t>
            </a:r>
            <a:endParaRPr lang="en-US" sz="1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4AEE55-12F7-9B06-58ED-ABFBA5813D67}"/>
              </a:ext>
            </a:extLst>
          </p:cNvPr>
          <p:cNvSpPr txBox="1"/>
          <p:nvPr/>
        </p:nvSpPr>
        <p:spPr>
          <a:xfrm>
            <a:off x="5752473" y="4300302"/>
            <a:ext cx="2852697" cy="2846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bcl2fastq (probably will never use it)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664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A9AD5-6882-B246-9AA6-9EDBF2DCD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66" y="899564"/>
            <a:ext cx="3531513" cy="3684392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788" y="-1510"/>
            <a:ext cx="6629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200">
                <a:latin typeface="Calibri"/>
                <a:ea typeface="ＭＳ Ｐゴシック"/>
                <a:cs typeface="ＭＳ Ｐゴシック" charset="0"/>
              </a:rPr>
              <a:t>Why sequence RNA?</a:t>
            </a:r>
          </a:p>
        </p:txBody>
      </p:sp>
      <p:sp>
        <p:nvSpPr>
          <p:cNvPr id="21506" name="Content Placeholder 6"/>
          <p:cNvSpPr>
            <a:spLocks noGrp="1"/>
          </p:cNvSpPr>
          <p:nvPr>
            <p:ph idx="1"/>
          </p:nvPr>
        </p:nvSpPr>
        <p:spPr>
          <a:xfrm>
            <a:off x="283278" y="1498942"/>
            <a:ext cx="5074259" cy="27384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50">
                <a:latin typeface="Calibri"/>
                <a:cs typeface="Calibri"/>
              </a:rPr>
              <a:t>Variant interpretation</a:t>
            </a:r>
            <a:endParaRPr lang="en-US" sz="195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sz="1650">
                <a:latin typeface="Calibri" charset="0"/>
              </a:rPr>
              <a:t>Regulatory mutations </a:t>
            </a:r>
          </a:p>
          <a:p>
            <a:pPr lvl="1">
              <a:lnSpc>
                <a:spcPct val="90000"/>
              </a:lnSpc>
            </a:pPr>
            <a:r>
              <a:rPr lang="en-US" altLang="ja-JP" sz="1650">
                <a:latin typeface="Calibri"/>
                <a:ea typeface="游ゴシック"/>
                <a:cs typeface="Calibri"/>
              </a:rPr>
              <a:t>Splice changes</a:t>
            </a:r>
          </a:p>
          <a:p>
            <a:pPr>
              <a:lnSpc>
                <a:spcPct val="90000"/>
              </a:lnSpc>
            </a:pPr>
            <a:r>
              <a:rPr lang="en-US" sz="1950">
                <a:latin typeface="Calibri"/>
                <a:cs typeface="Calibri"/>
              </a:rPr>
              <a:t>Variant Prioritization</a:t>
            </a:r>
          </a:p>
          <a:p>
            <a:pPr lvl="1"/>
            <a:r>
              <a:rPr lang="en-US" sz="1650">
                <a:latin typeface="Calibri"/>
                <a:cs typeface="Calibri"/>
              </a:rPr>
              <a:t>Variant in unexpressed gene -- uninteresting!</a:t>
            </a:r>
          </a:p>
          <a:p>
            <a:pPr lvl="1">
              <a:lnSpc>
                <a:spcPct val="90000"/>
              </a:lnSpc>
            </a:pPr>
            <a:r>
              <a:rPr lang="en-US" sz="1650">
                <a:latin typeface="Calibri"/>
                <a:cs typeface="Calibri"/>
              </a:rPr>
              <a:t>allele specificity</a:t>
            </a:r>
          </a:p>
          <a:p>
            <a:pPr lvl="1">
              <a:lnSpc>
                <a:spcPct val="90000"/>
              </a:lnSpc>
            </a:pPr>
            <a:r>
              <a:rPr lang="en-US" sz="1650">
                <a:latin typeface="Calibri"/>
                <a:cs typeface="Calibri"/>
              </a:rPr>
              <a:t>candidate drug target genes</a:t>
            </a:r>
          </a:p>
        </p:txBody>
      </p:sp>
    </p:spTree>
    <p:extLst>
      <p:ext uri="{BB962C8B-B14F-4D97-AF65-F5344CB8AC3E}">
        <p14:creationId xmlns:p14="http://schemas.microsoft.com/office/powerpoint/2010/main" val="1673785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Data Analysis: Preprocess/Alignment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14D72-DCCF-E600-7278-974B595DBFE5}"/>
              </a:ext>
            </a:extLst>
          </p:cNvPr>
          <p:cNvSpPr txBox="1"/>
          <p:nvPr/>
        </p:nvSpPr>
        <p:spPr>
          <a:xfrm>
            <a:off x="56212" y="768245"/>
            <a:ext cx="4473509" cy="41626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Some of the steps are similar to bulk RNA-Seq</a:t>
            </a:r>
            <a:endParaRPr lang="en-US" sz="14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Read quality using </a:t>
            </a:r>
            <a:r>
              <a:rPr lang="en-US" sz="1400" dirty="0" err="1">
                <a:cs typeface="Calibri" panose="020F0502020204030204"/>
              </a:rPr>
              <a:t>fastqc</a:t>
            </a:r>
            <a:endParaRPr lang="en-US" sz="1400" dirty="0">
              <a:cs typeface="Calibri" panose="020F0502020204030204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Alignment metrics using </a:t>
            </a:r>
            <a:r>
              <a:rPr lang="en-US" sz="1400" dirty="0" err="1">
                <a:cs typeface="Calibri" panose="020F0502020204030204"/>
              </a:rPr>
              <a:t>picard</a:t>
            </a:r>
            <a:r>
              <a:rPr lang="en-US" sz="1400" dirty="0">
                <a:cs typeface="Calibri" panose="020F0502020204030204"/>
              </a:rPr>
              <a:t> or similar tools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Accessing/filtering bam files using </a:t>
            </a:r>
            <a:r>
              <a:rPr lang="en-US" sz="1400" dirty="0" err="1">
                <a:cs typeface="Calibri" panose="020F0502020204030204"/>
              </a:rPr>
              <a:t>samtools</a:t>
            </a:r>
            <a:r>
              <a:rPr lang="en-US" sz="1400" dirty="0">
                <a:cs typeface="Calibri" panose="020F0502020204030204"/>
              </a:rPr>
              <a:t> 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In addition to the actual reads </a:t>
            </a:r>
            <a:r>
              <a:rPr lang="en-US" sz="1400" dirty="0" err="1">
                <a:cs typeface="Calibri" panose="020F0502020204030204"/>
              </a:rPr>
              <a:t>scRNA</a:t>
            </a:r>
            <a:r>
              <a:rPr lang="en-US" sz="1400" dirty="0">
                <a:cs typeface="Calibri" panose="020F0502020204030204"/>
              </a:rPr>
              <a:t>-Seq samples may also contain an "index" read these are the barcodes used and each barcode corresponds to a single cell (or a location if spatial transcriptomics)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Genome index generation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STAR: Similar to bulk </a:t>
            </a:r>
            <a:r>
              <a:rPr lang="en-US" sz="1400" dirty="0" err="1">
                <a:cs typeface="Calibri" panose="020F0502020204030204"/>
              </a:rPr>
              <a:t>rna</a:t>
            </a:r>
            <a:r>
              <a:rPr lang="en-US" sz="1400" dirty="0">
                <a:cs typeface="Calibri" panose="020F0502020204030204"/>
              </a:rPr>
              <a:t>-seq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CellRanger</a:t>
            </a:r>
            <a:r>
              <a:rPr lang="en-US" sz="1400" dirty="0">
                <a:cs typeface="Calibri" panose="020F0502020204030204"/>
              </a:rPr>
              <a:t> pre-filtering of GTF files 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Kalisto, salmon for fast processing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For alignment: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STAR single cell specific commands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CellRanger</a:t>
            </a:r>
            <a:r>
              <a:rPr lang="en-US" sz="1400" dirty="0">
                <a:cs typeface="Calibri" panose="020F0502020204030204"/>
              </a:rPr>
              <a:t> (uses star at the backend with some bells and whistles)</a:t>
            </a:r>
          </a:p>
          <a:p>
            <a:pPr marL="557213" lvl="1" indent="-214313">
              <a:buFont typeface="Arial,Sans-Serif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Kalisto, salmon for fast processing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Viewing filtering barcodes/</a:t>
            </a:r>
            <a:r>
              <a:rPr lang="en-US" sz="1400" dirty="0" err="1">
                <a:cs typeface="Calibri" panose="020F0502020204030204"/>
              </a:rPr>
              <a:t>umis</a:t>
            </a:r>
            <a:r>
              <a:rPr lang="en-US" sz="1400" dirty="0">
                <a:cs typeface="Calibri" panose="020F0502020204030204"/>
              </a:rPr>
              <a:t> 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UMI-tools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BD2B45A-93B4-20C7-DEB7-DB8FCA9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81" y="1152320"/>
            <a:ext cx="4330142" cy="33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1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Data Analysis: workflow packages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14D72-DCCF-E600-7278-974B595DBFE5}"/>
              </a:ext>
            </a:extLst>
          </p:cNvPr>
          <p:cNvSpPr txBox="1"/>
          <p:nvPr/>
        </p:nvSpPr>
        <p:spPr>
          <a:xfrm>
            <a:off x="151751" y="593591"/>
            <a:ext cx="4735837" cy="4378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Seurat (R):</a:t>
            </a:r>
            <a:endParaRPr lang="en-US" sz="14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Very popular easy to use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 lot of built in functions for general operations 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Integration, cell type identification, visualization works pretty well out of the box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Does not do </a:t>
            </a:r>
            <a:r>
              <a:rPr lang="en-US" sz="1400" dirty="0" err="1">
                <a:cs typeface="Calibri" panose="020F0502020204030204"/>
              </a:rPr>
              <a:t>pseudotime</a:t>
            </a:r>
            <a:r>
              <a:rPr lang="en-US" sz="1400" dirty="0">
                <a:cs typeface="Calibri" panose="020F0502020204030204"/>
              </a:rPr>
              <a:t> analysis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Only for RNA-Seq (Signac for ATAC-Seq)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Monocle3 (R): 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Also very popular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Slightly different interface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Pseudotime</a:t>
            </a:r>
            <a:r>
              <a:rPr lang="en-US" sz="1400" dirty="0">
                <a:cs typeface="Calibri" panose="020F0502020204030204"/>
              </a:rPr>
              <a:t> analysis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SingleCellExperiment</a:t>
            </a:r>
            <a:r>
              <a:rPr lang="en-US" sz="1400" dirty="0">
                <a:cs typeface="Calibri" panose="020F0502020204030204"/>
              </a:rPr>
              <a:t> (R):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A base package for holding single cell data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More of a container than a workflow package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Scanpy</a:t>
            </a:r>
            <a:r>
              <a:rPr lang="en-US" sz="1400" dirty="0">
                <a:cs typeface="Calibri" panose="020F0502020204030204"/>
              </a:rPr>
              <a:t> (python):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Most popular python package for single cell (also ATAC-Seq with additional packages)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Has similar functionalities to </a:t>
            </a:r>
            <a:r>
              <a:rPr lang="en-US" sz="1400" dirty="0" err="1">
                <a:cs typeface="Calibri" panose="020F0502020204030204"/>
              </a:rPr>
              <a:t>seurat</a:t>
            </a:r>
            <a:r>
              <a:rPr lang="en-US" sz="1400" dirty="0">
                <a:cs typeface="Calibri" panose="020F0502020204030204"/>
              </a:rPr>
              <a:t> and monocle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Easy to use, methods work well out of the box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Excellent ecosystem for other types of analyses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51D080E-40E4-FD24-29A1-D65E8807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57" y="1041574"/>
            <a:ext cx="4062334" cy="8929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9B1111-74A9-A6E4-D59B-736FD013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448" y="2243123"/>
            <a:ext cx="2057400" cy="1032008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6DEDB27D-2E59-98BD-E7A9-6F2CE4AD1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2678" y="3694402"/>
            <a:ext cx="2057399" cy="9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37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Data Analysis: QC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14D72-DCCF-E600-7278-974B595DBFE5}"/>
              </a:ext>
            </a:extLst>
          </p:cNvPr>
          <p:cNvSpPr txBox="1"/>
          <p:nvPr/>
        </p:nvSpPr>
        <p:spPr>
          <a:xfrm>
            <a:off x="495657" y="1191182"/>
            <a:ext cx="4380266" cy="2870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Before analysis we need to remove cells that are not suitable for analysis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Droplets with no cells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Built in functions from Seurat, monocle, </a:t>
            </a:r>
            <a:r>
              <a:rPr lang="en-US" sz="1400" err="1">
                <a:cs typeface="Calibri" panose="020F0502020204030204"/>
              </a:rPr>
              <a:t>scanpy</a:t>
            </a:r>
            <a:endParaRPr lang="en-US" sz="1400">
              <a:ea typeface="Calibri"/>
              <a:cs typeface="Calibri" panose="020F0502020204030204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These have very few reads mapping to genes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Low quality cells</a:t>
            </a:r>
            <a:endParaRPr lang="en-US" sz="1400">
              <a:ea typeface="Calibri"/>
              <a:cs typeface="Calibri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High # of mitochondrial genes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556895" lvl="1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Doublets (multiple cells per drop or dividing cells)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Very high # of reads mapping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/>
              </a:rPr>
              <a:t>Scrublet</a:t>
            </a:r>
            <a:r>
              <a:rPr lang="en-US" sz="1400" dirty="0">
                <a:cs typeface="Calibri" panose="020F0502020204030204"/>
              </a:rPr>
              <a:t> (python package)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899795" lvl="2" indent="-213995">
              <a:buFont typeface="Arial" panose="020B0604020202020204" pitchFamily="34" charset="0"/>
              <a:buChar char="•"/>
            </a:pPr>
            <a:r>
              <a:rPr lang="en-US" sz="1400" err="1">
                <a:cs typeface="Calibri" panose="020F0502020204030204"/>
              </a:rPr>
              <a:t>Demuxlet</a:t>
            </a:r>
            <a:r>
              <a:rPr lang="en-US" sz="1400" dirty="0">
                <a:cs typeface="Calibri" panose="020F0502020204030204"/>
              </a:rPr>
              <a:t> (shell)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213995" indent="-213995">
              <a:buFont typeface="Arial" panose="020B0604020202020204" pitchFamily="34" charset="0"/>
              <a:buChar char="•"/>
            </a:pPr>
            <a:r>
              <a:rPr lang="en-US" sz="1400" dirty="0" err="1">
                <a:cs typeface="Calibri" panose="020F0502020204030204"/>
              </a:rPr>
              <a:t>Scater</a:t>
            </a:r>
            <a:r>
              <a:rPr lang="en-US" sz="1400" dirty="0">
                <a:cs typeface="Calibri" panose="020F0502020204030204"/>
              </a:rPr>
              <a:t> for basic QC metrics</a:t>
            </a:r>
            <a:endParaRPr lang="en-US" sz="1400" dirty="0">
              <a:ea typeface="Calibri"/>
              <a:cs typeface="Calibri" panose="020F0502020204030204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ED805E9-36FD-0A09-68E4-88DCC83B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88" y="1282242"/>
            <a:ext cx="2702225" cy="26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08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Data Analysis: dimensionality reduction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346A8-B837-A779-06C7-AAC2202246B0}"/>
              </a:ext>
            </a:extLst>
          </p:cNvPr>
          <p:cNvSpPr txBox="1"/>
          <p:nvPr/>
        </p:nvSpPr>
        <p:spPr>
          <a:xfrm>
            <a:off x="267682" y="997447"/>
            <a:ext cx="4380266" cy="3731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Usually an </a:t>
            </a:r>
            <a:r>
              <a:rPr lang="en-US" sz="1400" dirty="0" err="1">
                <a:cs typeface="Calibri" panose="020F0502020204030204"/>
              </a:rPr>
              <a:t>scRNA</a:t>
            </a:r>
            <a:r>
              <a:rPr lang="en-US" sz="1400" dirty="0">
                <a:cs typeface="Calibri" panose="020F0502020204030204"/>
              </a:rPr>
              <a:t>-Seq dataset has very high dimensionality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However, most of the values are 0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We can reduce the dimensions of our dataset to make it more amenable to analysis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We can find the most variable features in our data and use those (a gene gets 0 or almost 0 reads in our dataset it is not very interesting)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There are 3 most common methods: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PCA (principal component analysis)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tSNE</a:t>
            </a:r>
            <a:r>
              <a:rPr lang="en-US" sz="1400" dirty="0">
                <a:cs typeface="Calibri" panose="020F0502020204030204"/>
              </a:rPr>
              <a:t> (t-</a:t>
            </a:r>
            <a:r>
              <a:rPr lang="en-US" sz="1400" dirty="0" err="1">
                <a:cs typeface="Calibri" panose="020F0502020204030204"/>
              </a:rPr>
              <a:t>distibuted</a:t>
            </a:r>
            <a:r>
              <a:rPr lang="en-US" sz="1400" dirty="0">
                <a:cs typeface="Calibri" panose="020F0502020204030204"/>
              </a:rPr>
              <a:t> stochastic neighbor embedding)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UMAP (uniform manifold approximation projection)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All the workflow packages have built in functions to perform these reductions</a:t>
            </a:r>
          </a:p>
          <a:p>
            <a:pPr marL="214313" indent="-214313">
              <a:buFont typeface="Arial"/>
              <a:buChar char="•"/>
            </a:pPr>
            <a:endParaRPr lang="en-US" sz="1400" dirty="0">
              <a:cs typeface="Calibri" panose="020F0502020204030204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2DA3D42-2B7E-B23F-DED5-9EEEE191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71" y="691408"/>
            <a:ext cx="2057399" cy="1293721"/>
          </a:xfrm>
          <a:prstGeom prst="rect">
            <a:avLst/>
          </a:prstGeom>
        </p:spPr>
      </p:pic>
      <p:pic>
        <p:nvPicPr>
          <p:cNvPr id="6" name="Picture 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BAA98F5-AF20-0698-7355-C8C084656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2451268"/>
            <a:ext cx="2057400" cy="1928249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7B7746E-2318-AD69-EB26-3EF64BCED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461" y="2812918"/>
            <a:ext cx="2057399" cy="11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5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cs typeface="Calibri Light"/>
              </a:rPr>
              <a:t>Data Analysis: Clustering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014D72-DCCF-E600-7278-974B595DBFE5}"/>
              </a:ext>
            </a:extLst>
          </p:cNvPr>
          <p:cNvSpPr txBox="1"/>
          <p:nvPr/>
        </p:nvSpPr>
        <p:spPr>
          <a:xfrm>
            <a:off x="167969" y="795014"/>
            <a:ext cx="4407927" cy="3731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There are many methods some more computationally intensive than others</a:t>
            </a:r>
            <a:endParaRPr lang="en-US" sz="1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Clusters are calculated using the reduced dimensions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Seurat, monocle3 and </a:t>
            </a:r>
            <a:r>
              <a:rPr lang="en-US" sz="1400" dirty="0" err="1">
                <a:cs typeface="Calibri" panose="020F0502020204030204"/>
              </a:rPr>
              <a:t>scanpy</a:t>
            </a:r>
            <a:r>
              <a:rPr lang="en-US" sz="1400" dirty="0">
                <a:cs typeface="Calibri" panose="020F0502020204030204"/>
              </a:rPr>
              <a:t> have built in clustering methods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Most common algorithms </a:t>
            </a:r>
            <a:r>
              <a:rPr lang="en-US" sz="1400" dirty="0" err="1">
                <a:cs typeface="Calibri" panose="020F0502020204030204"/>
              </a:rPr>
              <a:t>louvain</a:t>
            </a:r>
            <a:r>
              <a:rPr lang="en-US" sz="1400" dirty="0">
                <a:cs typeface="Calibri" panose="020F0502020204030204"/>
              </a:rPr>
              <a:t> and </a:t>
            </a:r>
            <a:r>
              <a:rPr lang="en-US" sz="1400" dirty="0" err="1">
                <a:cs typeface="Calibri" panose="020F0502020204030204"/>
              </a:rPr>
              <a:t>leiden</a:t>
            </a:r>
            <a:r>
              <a:rPr lang="en-US" sz="1400" dirty="0">
                <a:cs typeface="Calibri" panose="020F0502020204030204"/>
              </a:rPr>
              <a:t>, you can also use k-means but not as popular. There are hyperparameters to optimize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You can over cluster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You can visualize how cells and clusters change with different parameters using </a:t>
            </a:r>
            <a:r>
              <a:rPr lang="en-US" sz="1400" dirty="0" err="1">
                <a:cs typeface="Calibri" panose="020F0502020204030204"/>
              </a:rPr>
              <a:t>clustree</a:t>
            </a:r>
            <a:r>
              <a:rPr lang="en-US" sz="1400" dirty="0">
                <a:cs typeface="Calibri" panose="020F0502020204030204"/>
              </a:rPr>
              <a:t> R package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You should have a rough idea about the # of clusters (usually corresponds different cell types) you are going to get from your samples 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cs typeface="Calibri" panose="020F0502020204030204"/>
              </a:rPr>
              <a:t>if you are expecting 10 cell types and you got 97 clusters something is not right</a:t>
            </a:r>
            <a:endParaRPr lang="en-US" sz="1400" dirty="0"/>
          </a:p>
          <a:p>
            <a:endParaRPr lang="en-US" sz="1400" dirty="0">
              <a:cs typeface="Calibri" panose="020F0502020204030204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E21A272-644A-6CD6-E853-AD75EB10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09" y="1288779"/>
            <a:ext cx="3706318" cy="24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0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8476937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Cell type identification, using marker genes</a:t>
            </a:r>
            <a:endParaRPr lang="en-US" sz="2700" dirty="0" err="1"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E7A6C-5288-A39D-1D68-1198514D7BD6}"/>
              </a:ext>
            </a:extLst>
          </p:cNvPr>
          <p:cNvSpPr txBox="1"/>
          <p:nvPr/>
        </p:nvSpPr>
        <p:spPr>
          <a:xfrm>
            <a:off x="4333577" y="955923"/>
            <a:ext cx="4613604" cy="3731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Expert knowledge is the best resource</a:t>
            </a:r>
            <a:endParaRPr lang="en-US" sz="1400" b="1" dirty="0">
              <a:ea typeface="Calibri" panose="020F0502020204030204"/>
              <a:cs typeface="Calibri" panose="020F0502020204030204"/>
            </a:endParaRPr>
          </a:p>
          <a:p>
            <a:pPr marL="213995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If you have markers for your cell types 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can visualize expression of markers in each cluster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Assign cell type to that cluster(s)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213995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There are packages that allows you to speed up the process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Garnett, You can also use pre-trained models out of the box</a:t>
            </a:r>
            <a:endParaRPr lang="en-US" sz="1400" dirty="0">
              <a:ea typeface="Calibri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Seurat </a:t>
            </a:r>
            <a:r>
              <a:rPr lang="en-US" sz="1400" dirty="0" err="1">
                <a:cs typeface="Calibri" panose="020F0502020204030204"/>
              </a:rPr>
              <a:t>FindMarkers</a:t>
            </a:r>
            <a:r>
              <a:rPr lang="en-US" sz="1400" dirty="0">
                <a:cs typeface="Calibri" panose="020F0502020204030204"/>
              </a:rPr>
              <a:t> (doesn’t always work)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Scanpy</a:t>
            </a:r>
            <a:r>
              <a:rPr lang="en-US" sz="1400" dirty="0">
                <a:cs typeface="Calibri" panose="020F0502020204030204"/>
              </a:rPr>
              <a:t> </a:t>
            </a:r>
            <a:r>
              <a:rPr lang="en-US" sz="1400" dirty="0" err="1">
                <a:cs typeface="Calibri" panose="020F0502020204030204"/>
              </a:rPr>
              <a:t>MarkerGenes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213995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can get markers for your genes by browsing repositories and atlases (i.e. human cell atlas)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213995" indent="-213995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There are other packages that uses known gene expression levels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SingleR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ScCATCH</a:t>
            </a: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cellassign</a:t>
            </a:r>
            <a:endParaRPr lang="en-US" sz="1400" dirty="0">
              <a:ea typeface="Calibri"/>
              <a:cs typeface="Calibri" panose="020F0502020204030204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74A9136A-F595-BE1F-8322-ABA57C92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" y="1519609"/>
            <a:ext cx="3849510" cy="20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48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84582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Cell type identification, using ml models</a:t>
            </a:r>
            <a:endParaRPr lang="en-US" sz="2700" dirty="0" err="1"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AA1228-1C6A-5674-5D4B-3CFDBDD94508}"/>
              </a:ext>
            </a:extLst>
          </p:cNvPr>
          <p:cNvSpPr txBox="1"/>
          <p:nvPr/>
        </p:nvSpPr>
        <p:spPr>
          <a:xfrm>
            <a:off x="4141110" y="1054354"/>
            <a:ext cx="4613604" cy="3731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Sometimes a single marker is not available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need to look at the overall expression levels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can train ML models and assign cell types based on model predictions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need expert labelled data to train the model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Statistical leakage and overfitting is always a concern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may have cells in your data that is not present in the training data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Your cell composition might be very different from the training data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Some packages: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scPred</a:t>
            </a:r>
            <a:r>
              <a:rPr lang="en-US" sz="1400" dirty="0">
                <a:cs typeface="Calibri" panose="020F0502020204030204"/>
              </a:rPr>
              <a:t> (R) based on caret very flexible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CHETAH (R)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scANVI</a:t>
            </a:r>
            <a:r>
              <a:rPr lang="en-US" sz="1400" dirty="0">
                <a:cs typeface="Calibri" panose="020F0502020204030204"/>
              </a:rPr>
              <a:t> (python)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Seurat and Monocle also have integration methods that can take a labelled object and project the labels on the unlabeled data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565C922-4E1D-75F5-5C7B-B89EFC0A8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" y="1697440"/>
            <a:ext cx="4002533" cy="22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03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Integrating multiple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CC3C2-7B7B-0DE3-431A-6565DBE73E7D}"/>
              </a:ext>
            </a:extLst>
          </p:cNvPr>
          <p:cNvSpPr txBox="1"/>
          <p:nvPr/>
        </p:nvSpPr>
        <p:spPr>
          <a:xfrm>
            <a:off x="4451902" y="714415"/>
            <a:ext cx="4613604" cy="41626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Where there are more than one samples, we need to combine them to be able to analyze them together</a:t>
            </a:r>
            <a:endParaRPr lang="en-US" sz="1400" dirty="0"/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If there are significant batch effects or different technologies were used, we need to remove these effects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Seurat, monocle3 and </a:t>
            </a:r>
            <a:r>
              <a:rPr lang="en-US" sz="1400" dirty="0" err="1">
                <a:cs typeface="Calibri" panose="020F0502020204030204"/>
              </a:rPr>
              <a:t>scanpy</a:t>
            </a:r>
            <a:r>
              <a:rPr lang="en-US" sz="1400" dirty="0">
                <a:cs typeface="Calibri" panose="020F0502020204030204"/>
              </a:rPr>
              <a:t> have built in functions to perform this task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It's best to avoid batch effects, correction methods can be aggressive and remove biological differences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Also available for data integration: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Harmony (R)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Scmap</a:t>
            </a:r>
            <a:r>
              <a:rPr lang="en-US" sz="1400" dirty="0">
                <a:cs typeface="Calibri" panose="020F0502020204030204"/>
              </a:rPr>
              <a:t> (R)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Monet (python)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Data integration can also be used for cell type identification by combining an already labelled dataset onto an un-labelled one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Batch effects can be removed by: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"regressing out" known variables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Liger (R)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Batchelor (R)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B50B7B-5E64-8F6D-00B3-3CB09D98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" y="1634582"/>
            <a:ext cx="4170870" cy="16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44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Integrating multi-</a:t>
            </a:r>
            <a:r>
              <a:rPr lang="en-US" sz="2700" b="1" dirty="0" err="1">
                <a:ea typeface="+mj-lt"/>
                <a:cs typeface="+mj-lt"/>
              </a:rPr>
              <a:t>omic</a:t>
            </a:r>
            <a:r>
              <a:rPr lang="en-US" sz="2700" b="1" dirty="0">
                <a:ea typeface="+mj-lt"/>
                <a:cs typeface="+mj-lt"/>
              </a:rPr>
              <a:t>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92801-955C-44EE-A0FC-0DC811AC671B}"/>
              </a:ext>
            </a:extLst>
          </p:cNvPr>
          <p:cNvSpPr txBox="1"/>
          <p:nvPr/>
        </p:nvSpPr>
        <p:spPr>
          <a:xfrm>
            <a:off x="4374480" y="994900"/>
            <a:ext cx="4613604" cy="37317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It is also possible to integrate different modalities like RNA and ATAC seq datasets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Seurat and </a:t>
            </a:r>
            <a:r>
              <a:rPr lang="en-US" sz="1400" dirty="0" err="1">
                <a:cs typeface="Calibri" panose="020F0502020204030204"/>
              </a:rPr>
              <a:t>scanpy</a:t>
            </a:r>
            <a:r>
              <a:rPr lang="en-US" sz="1400" dirty="0">
                <a:cs typeface="Calibri" panose="020F0502020204030204"/>
              </a:rPr>
              <a:t> can do this out of the box but may not work well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Seurat uses that total accessibility of a genomic region as a proxy for RNA expression this may or may not hold true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There are several other packages some work better than others 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Depending on your needs and dataset you might need to try multiple packages/scripts to get acceptable results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After integration you can use your RNA labels to label your ATAC seq data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Not sure about how this integration works with other modalities like bisulfite sequencing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If possible, opt for multi-omics analysis on the same sample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EEBF161-0E0D-CF43-FE25-38A64822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9" y="1664634"/>
            <a:ext cx="4116955" cy="15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43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Differential expression</a:t>
            </a:r>
            <a:endParaRPr lang="en-US" sz="2700" dirty="0"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2DDC1-4B2B-964F-1956-EA766B012703}"/>
              </a:ext>
            </a:extLst>
          </p:cNvPr>
          <p:cNvSpPr txBox="1"/>
          <p:nvPr/>
        </p:nvSpPr>
        <p:spPr>
          <a:xfrm>
            <a:off x="146649" y="949697"/>
            <a:ext cx="4613604" cy="3947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Differential expression analysis is significantly different than bulk RNA-Seq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Data is 0 inflated and sparse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Pseudo replication is an important issue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There are several packages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MAST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DESeq2 (with different settings see vignette)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Zinbwave</a:t>
            </a:r>
            <a:r>
              <a:rPr lang="en-US" sz="1400" dirty="0">
                <a:cs typeface="Calibri" panose="020F0502020204030204"/>
              </a:rPr>
              <a:t> (0 inflated modelling)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Diffxpy</a:t>
            </a:r>
            <a:r>
              <a:rPr lang="en-US" sz="1400" dirty="0">
                <a:cs typeface="Calibri" panose="020F0502020204030204"/>
              </a:rPr>
              <a:t> </a:t>
            </a:r>
          </a:p>
          <a:p>
            <a:pPr marL="557213" lvl="1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And many more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You will need more than one sample (preferably 3-4 per condition) to perform differential expression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Hard to compare nuclear and cytoplasmic RNA-Seq datasets avoid making strong conclusions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Different packages make different decisions results will be similar but identical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Downstream steps (enrichment analysis etc.) are identical to bulk </a:t>
            </a:r>
            <a:r>
              <a:rPr lang="en-US" sz="1400" dirty="0" err="1">
                <a:cs typeface="Calibri" panose="020F0502020204030204"/>
              </a:rPr>
              <a:t>rna</a:t>
            </a:r>
            <a:r>
              <a:rPr lang="en-US" sz="1400" dirty="0">
                <a:cs typeface="Calibri" panose="020F0502020204030204"/>
              </a:rPr>
              <a:t>-seq</a:t>
            </a:r>
          </a:p>
        </p:txBody>
      </p:sp>
      <p:pic>
        <p:nvPicPr>
          <p:cNvPr id="39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A7564164-9C6B-03D7-997A-961617F1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628" y="1195478"/>
            <a:ext cx="3146485" cy="31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3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4" y="-3106"/>
            <a:ext cx="6172200" cy="737134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ea typeface="ＭＳ Ｐゴシック"/>
                <a:cs typeface="Calibri"/>
              </a:rPr>
              <a:t>RNA Quality Considerations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20" y="637802"/>
            <a:ext cx="3023467" cy="2566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022" y="3199299"/>
            <a:ext cx="2349446" cy="17758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50" y="3323397"/>
            <a:ext cx="2052209" cy="1599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31" y="4920192"/>
            <a:ext cx="4682692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"/>
              <a:t>http://</a:t>
            </a:r>
            <a:r>
              <a:rPr lang="en-US" sz="525" err="1"/>
              <a:t>www.illumina.com</a:t>
            </a:r>
            <a:r>
              <a:rPr lang="en-US" sz="525"/>
              <a:t>/content/dam/</a:t>
            </a:r>
            <a:r>
              <a:rPr lang="en-US" sz="525" err="1"/>
              <a:t>illumina</a:t>
            </a:r>
            <a:r>
              <a:rPr lang="en-US" sz="525"/>
              <a:t>-marketing/documents/products/</a:t>
            </a:r>
            <a:r>
              <a:rPr lang="en-US" sz="525" err="1"/>
              <a:t>technotes</a:t>
            </a:r>
            <a:r>
              <a:rPr lang="en-US" sz="525"/>
              <a:t>/evaluating-rna-quality-from-ffpe-samples-technical-note-470-2014-001.pdf</a:t>
            </a: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D962AAD-F8C3-4810-9E70-59B7E4510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57" r="55177"/>
          <a:stretch/>
        </p:blipFill>
        <p:spPr>
          <a:xfrm>
            <a:off x="5089507" y="1986311"/>
            <a:ext cx="3728898" cy="30737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56387-E11B-4890-AF35-94AA22AAD6B9}"/>
              </a:ext>
            </a:extLst>
          </p:cNvPr>
          <p:cNvSpPr txBox="1"/>
          <p:nvPr/>
        </p:nvSpPr>
        <p:spPr>
          <a:xfrm>
            <a:off x="4015833" y="914399"/>
            <a:ext cx="456920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DV</a:t>
            </a:r>
            <a:r>
              <a:rPr lang="en-US" sz="1400" baseline="-25000"/>
              <a:t>200 </a:t>
            </a:r>
            <a:r>
              <a:rPr lang="en-US" sz="1400"/>
              <a:t>: Fraction of reads that are ~200 </a:t>
            </a:r>
            <a:r>
              <a:rPr lang="en-US" sz="1400" err="1"/>
              <a:t>nt</a:t>
            </a:r>
            <a:endParaRPr lang="en-US" sz="1400">
              <a:cs typeface="Calibri"/>
            </a:endParaRPr>
          </a:p>
          <a:p>
            <a:r>
              <a:rPr lang="en-US" sz="1400">
                <a:cs typeface="Calibri"/>
              </a:rPr>
              <a:t>RIN: RNA-Integrity number, using rRNA as proxy, used to determine the degree of RNA degradation</a:t>
            </a:r>
          </a:p>
        </p:txBody>
      </p:sp>
    </p:spTree>
    <p:extLst>
      <p:ext uri="{BB962C8B-B14F-4D97-AF65-F5344CB8AC3E}">
        <p14:creationId xmlns:p14="http://schemas.microsoft.com/office/powerpoint/2010/main" val="137847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Data Analysis: </a:t>
            </a:r>
            <a:r>
              <a:rPr lang="en-US" sz="2700" b="1" dirty="0" err="1">
                <a:ea typeface="+mj-lt"/>
                <a:cs typeface="+mj-lt"/>
              </a:rPr>
              <a:t>Pseudotime</a:t>
            </a:r>
            <a:endParaRPr lang="en-US" sz="2700" dirty="0" err="1"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A0B92-B6B3-BB5E-50EA-A33D8BF8763B}"/>
              </a:ext>
            </a:extLst>
          </p:cNvPr>
          <p:cNvSpPr txBox="1"/>
          <p:nvPr/>
        </p:nvSpPr>
        <p:spPr>
          <a:xfrm>
            <a:off x="4423372" y="740175"/>
            <a:ext cx="4613604" cy="41626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In bulk RNA-Seq we assume that the cells are in the same state uniformly within the tissue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>
                <a:cs typeface="Calibri" panose="020F0502020204030204"/>
              </a:rPr>
              <a:t>With single cell methods we can investigate this assumption</a:t>
            </a:r>
          </a:p>
          <a:p>
            <a:pPr marL="214313" indent="-214313">
              <a:buFont typeface="Arial"/>
              <a:buChar char="•"/>
            </a:pPr>
            <a:r>
              <a:rPr lang="en-US" sz="1400" dirty="0" err="1">
                <a:cs typeface="Calibri" panose="020F0502020204030204"/>
              </a:rPr>
              <a:t>Pseudotime</a:t>
            </a:r>
            <a:r>
              <a:rPr lang="en-US" sz="1400" dirty="0">
                <a:cs typeface="Calibri" panose="020F0502020204030204"/>
              </a:rPr>
              <a:t> analysis refers to </a:t>
            </a:r>
            <a:r>
              <a:rPr lang="en" sz="1400" dirty="0">
                <a:ea typeface="+mn-lt"/>
                <a:cs typeface="+mn-lt"/>
              </a:rPr>
              <a:t>a latent (unobserved) dimension which measures the cells' progress through the transition.</a:t>
            </a:r>
            <a:endParaRPr lang="en" sz="1400">
              <a:ea typeface="+mn-lt"/>
              <a:cs typeface="+mn-lt"/>
            </a:endParaRPr>
          </a:p>
          <a:p>
            <a:pPr marL="214313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We can see transition to and from different states because (hopefully) we have intermediate cells in our dataset. </a:t>
            </a:r>
          </a:p>
          <a:p>
            <a:pPr marL="214313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We can model this transition (and branching) </a:t>
            </a:r>
          </a:p>
          <a:p>
            <a:pPr marL="214313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Because </a:t>
            </a:r>
            <a:r>
              <a:rPr lang="en" sz="1400" dirty="0" err="1">
                <a:cs typeface="Calibri" panose="020F0502020204030204"/>
              </a:rPr>
              <a:t>pseudotime</a:t>
            </a:r>
            <a:r>
              <a:rPr lang="en" sz="1400" dirty="0">
                <a:cs typeface="Calibri" panose="020F0502020204030204"/>
              </a:rPr>
              <a:t> is not time we need to tell the computer where the origin is. </a:t>
            </a:r>
          </a:p>
          <a:p>
            <a:pPr marL="214313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Different cell types will have different "origins"</a:t>
            </a:r>
          </a:p>
          <a:p>
            <a:pPr marL="214313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Some popular packages:</a:t>
            </a:r>
          </a:p>
          <a:p>
            <a:pPr marL="557213" lvl="1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Monocle3</a:t>
            </a:r>
          </a:p>
          <a:p>
            <a:pPr marL="557213" lvl="1" indent="-214313">
              <a:buFont typeface="Arial"/>
              <a:buChar char="•"/>
            </a:pPr>
            <a:r>
              <a:rPr lang="en" sz="1400" dirty="0" err="1">
                <a:cs typeface="Calibri" panose="020F0502020204030204"/>
              </a:rPr>
              <a:t>SCVelo</a:t>
            </a:r>
            <a:endParaRPr lang="en" sz="1400" dirty="0">
              <a:cs typeface="Calibri" panose="020F0502020204030204"/>
            </a:endParaRPr>
          </a:p>
          <a:p>
            <a:pPr marL="557213" lvl="1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Slingshot</a:t>
            </a:r>
          </a:p>
          <a:p>
            <a:pPr marL="557213" lvl="1" indent="-214313">
              <a:buFont typeface="Arial"/>
              <a:buChar char="•"/>
            </a:pPr>
            <a:r>
              <a:rPr lang="en" sz="1400" dirty="0">
                <a:cs typeface="Calibri" panose="020F0502020204030204"/>
              </a:rPr>
              <a:t>VELOCYTO</a:t>
            </a:r>
          </a:p>
          <a:p>
            <a:pPr marL="557213" lvl="1" indent="-214313">
              <a:buFont typeface="Arial"/>
              <a:buChar char="•"/>
            </a:pPr>
            <a:endParaRPr lang="en-US" sz="1400" dirty="0">
              <a:cs typeface="Calibri" panose="020F0502020204030204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8BE7D5A-684B-45EC-2CAB-58C0B328F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5" y="1038785"/>
            <a:ext cx="3569826" cy="356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9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-2754" y="0"/>
            <a:ext cx="6629400" cy="47049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sz="3200">
                <a:latin typeface="Calibri"/>
                <a:ea typeface="ＭＳ Ｐゴシック"/>
                <a:cs typeface="ＭＳ Ｐゴシック" charset="0"/>
              </a:rPr>
              <a:t>Tool recommendations</a:t>
            </a:r>
          </a:p>
        </p:txBody>
      </p:sp>
      <p:sp>
        <p:nvSpPr>
          <p:cNvPr id="33794" name="Content Placeholder 6"/>
          <p:cNvSpPr>
            <a:spLocks noGrp="1"/>
          </p:cNvSpPr>
          <p:nvPr>
            <p:ph idx="1"/>
          </p:nvPr>
        </p:nvSpPr>
        <p:spPr>
          <a:xfrm>
            <a:off x="1029053" y="761158"/>
            <a:ext cx="6629400" cy="36802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Alignment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b="1" u="sng">
                <a:latin typeface="Calibri"/>
                <a:cs typeface="Calibri"/>
              </a:rPr>
              <a:t>STAR (PMID: 23104886</a:t>
            </a:r>
            <a:r>
              <a:rPr lang="en-US" sz="1200" u="sng">
                <a:latin typeface="Calibri"/>
                <a:cs typeface="Calibri"/>
              </a:rPr>
              <a:t>)</a:t>
            </a:r>
            <a:r>
              <a:rPr lang="en-US" sz="1200">
                <a:latin typeface="Calibri"/>
                <a:cs typeface="Calibri"/>
              </a:rPr>
              <a:t>, </a:t>
            </a:r>
            <a:r>
              <a:rPr lang="en-US" sz="1200" err="1">
                <a:latin typeface="Calibri"/>
                <a:cs typeface="Calibri"/>
              </a:rPr>
              <a:t>Tophat</a:t>
            </a:r>
            <a:r>
              <a:rPr lang="en-US" sz="1200">
                <a:latin typeface="Calibri"/>
                <a:cs typeface="Calibri"/>
              </a:rPr>
              <a:t> (PMID: 19289445), </a:t>
            </a:r>
            <a:r>
              <a:rPr lang="en-US" sz="1200" err="1">
                <a:latin typeface="Calibri"/>
                <a:cs typeface="Calibri"/>
              </a:rPr>
              <a:t>MapSplice</a:t>
            </a:r>
            <a:r>
              <a:rPr lang="en-US" sz="1200">
                <a:latin typeface="Calibri"/>
                <a:cs typeface="Calibri"/>
              </a:rPr>
              <a:t> (PMID: 20802226), GSNAP,</a:t>
            </a:r>
            <a:endParaRPr lang="en-US" sz="1200" dirty="0">
              <a:latin typeface="Calibri"/>
              <a:cs typeface="Calibri"/>
            </a:endParaRPr>
          </a:p>
          <a:p>
            <a:pPr lvl="2"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Spliced alignment to genome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Expression, differential expression alternative expression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b="1" u="sng">
                <a:latin typeface="Calibri"/>
                <a:cs typeface="Calibri"/>
              </a:rPr>
              <a:t>DESEq2</a:t>
            </a:r>
            <a:r>
              <a:rPr lang="en-US" sz="1200" u="sng">
                <a:latin typeface="Calibri"/>
                <a:cs typeface="Calibri"/>
              </a:rPr>
              <a:t>, </a:t>
            </a:r>
            <a:r>
              <a:rPr lang="en-US" sz="1200" b="1" u="sng" err="1">
                <a:latin typeface="Calibri"/>
                <a:cs typeface="Calibri"/>
              </a:rPr>
              <a:t>EdgeR</a:t>
            </a:r>
            <a:r>
              <a:rPr lang="en-US" sz="1200" u="sng">
                <a:latin typeface="Calibri"/>
                <a:cs typeface="Calibri"/>
              </a:rPr>
              <a:t>,</a:t>
            </a:r>
            <a:r>
              <a:rPr lang="en-US" sz="1200">
                <a:latin typeface="Calibri"/>
                <a:cs typeface="Calibri"/>
              </a:rPr>
              <a:t> Cufflinks/</a:t>
            </a:r>
            <a:r>
              <a:rPr lang="en-US" sz="1200" err="1">
                <a:latin typeface="Calibri"/>
                <a:cs typeface="Calibri"/>
              </a:rPr>
              <a:t>Cuffdiff</a:t>
            </a:r>
            <a:r>
              <a:rPr lang="en-US" sz="1200">
                <a:latin typeface="Calibri"/>
                <a:cs typeface="Calibri"/>
              </a:rPr>
              <a:t> (PMID: 20436464)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Fusion detection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s-ES_tradnl" sz="1200" b="1" u="sng">
                <a:latin typeface="Calibri"/>
                <a:ea typeface="Calibri" charset="0"/>
                <a:cs typeface="Calibri"/>
              </a:rPr>
              <a:t>Defuse (PMID: 21625565)</a:t>
            </a:r>
            <a:r>
              <a:rPr lang="es-ES_tradnl" sz="1200" u="sng">
                <a:latin typeface="Calibri"/>
                <a:ea typeface="Calibri" charset="0"/>
                <a:cs typeface="Calibri"/>
              </a:rPr>
              <a:t>,</a:t>
            </a:r>
            <a:r>
              <a:rPr lang="es-ES_tradnl" sz="1200">
                <a:latin typeface="Calibri"/>
                <a:ea typeface="Calibri" charset="0"/>
                <a:cs typeface="Calibri"/>
              </a:rPr>
              <a:t> INTEGRATE (PMID: </a:t>
            </a:r>
            <a:r>
              <a:rPr lang="is-IS" sz="1200">
                <a:latin typeface="Calibri"/>
                <a:ea typeface="Calibri" charset="0"/>
                <a:cs typeface="Calibri"/>
              </a:rPr>
              <a:t>26556708)</a:t>
            </a:r>
            <a:r>
              <a:rPr lang="es-ES_tradnl" sz="1200">
                <a:latin typeface="Calibri"/>
                <a:ea typeface="Calibri" charset="0"/>
                <a:cs typeface="Calibri"/>
              </a:rPr>
              <a:t>, </a:t>
            </a:r>
            <a:r>
              <a:rPr lang="es-ES_tradnl" sz="1200" err="1">
                <a:latin typeface="Calibri"/>
                <a:ea typeface="Calibri" charset="0"/>
                <a:cs typeface="Calibri"/>
              </a:rPr>
              <a:t>EricScript</a:t>
            </a:r>
            <a:r>
              <a:rPr lang="es-ES_tradnl" sz="1200">
                <a:latin typeface="Calibri"/>
                <a:ea typeface="Calibri" charset="0"/>
                <a:cs typeface="Calibri"/>
              </a:rPr>
              <a:t> (PMID: </a:t>
            </a:r>
            <a:r>
              <a:rPr lang="is-IS" sz="1200">
                <a:latin typeface="Calibri"/>
                <a:ea typeface="Calibri" charset="0"/>
                <a:cs typeface="Calibri"/>
              </a:rPr>
              <a:t>23093608)</a:t>
            </a:r>
            <a:r>
              <a:rPr lang="es-ES_tradnl" sz="1200">
                <a:latin typeface="Calibri"/>
                <a:ea typeface="Calibri" charset="0"/>
                <a:cs typeface="Calibri"/>
              </a:rPr>
              <a:t>, </a:t>
            </a:r>
            <a:r>
              <a:rPr lang="es-ES_tradnl" sz="1200" err="1">
                <a:latin typeface="Calibri"/>
                <a:ea typeface="Calibri" charset="0"/>
                <a:cs typeface="Calibri"/>
              </a:rPr>
              <a:t>FusionMap</a:t>
            </a:r>
            <a:r>
              <a:rPr lang="es-ES_tradnl" sz="1200" dirty="0">
                <a:latin typeface="Calibri"/>
                <a:ea typeface="Calibri" charset="0"/>
                <a:cs typeface="Calibri"/>
              </a:rPr>
              <a:t> </a:t>
            </a:r>
            <a:r>
              <a:rPr lang="es-ES_tradnl" sz="1200">
                <a:latin typeface="Calibri"/>
                <a:ea typeface="Calibri" charset="0"/>
                <a:cs typeface="Calibri"/>
              </a:rPr>
              <a:t>(PMID: </a:t>
            </a:r>
            <a:r>
              <a:rPr lang="is-IS" sz="1200">
                <a:latin typeface="Calibri"/>
                <a:ea typeface="Calibri" charset="0"/>
                <a:cs typeface="Calibri"/>
              </a:rPr>
              <a:t>21593131)</a:t>
            </a:r>
            <a:endParaRPr lang="es-ES_tradnl" sz="1200">
              <a:latin typeface="Calibri"/>
              <a:ea typeface="Calibri" charset="0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Transcript assembly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b="1" u="sng">
                <a:latin typeface="Calibri"/>
                <a:cs typeface="Calibri"/>
              </a:rPr>
              <a:t>Trinity (PMID:  21572440</a:t>
            </a:r>
            <a:r>
              <a:rPr lang="en-US" sz="1200" u="sng">
                <a:latin typeface="Calibri"/>
                <a:cs typeface="Calibri"/>
              </a:rPr>
              <a:t>)</a:t>
            </a:r>
            <a:r>
              <a:rPr lang="en-US" sz="1200">
                <a:latin typeface="Calibri"/>
                <a:cs typeface="Calibri"/>
              </a:rPr>
              <a:t>, Oases (PMID:  22368243), Trans-</a:t>
            </a:r>
            <a:r>
              <a:rPr lang="en-US" sz="1200" err="1">
                <a:latin typeface="Calibri"/>
                <a:cs typeface="Calibri"/>
              </a:rPr>
              <a:t>ABySS</a:t>
            </a:r>
            <a:r>
              <a:rPr lang="en-US" sz="1200">
                <a:latin typeface="Calibri"/>
                <a:cs typeface="Calibri"/>
              </a:rPr>
              <a:t>  (PMID: 20935650)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Variant Calling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GATK pipeline + Filtration scripts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Splicing</a:t>
            </a: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err="1">
                <a:latin typeface="Calibri"/>
                <a:cs typeface="Calibri"/>
              </a:rPr>
              <a:t>VastTools</a:t>
            </a:r>
            <a:r>
              <a:rPr lang="en-US" sz="1200">
                <a:latin typeface="Calibri"/>
                <a:cs typeface="Calibri"/>
              </a:rPr>
              <a:t>, MISO, </a:t>
            </a:r>
            <a:r>
              <a:rPr lang="en-US" sz="1200" err="1">
                <a:latin typeface="Calibri"/>
                <a:cs typeface="Calibri"/>
              </a:rPr>
              <a:t>JunctionSeq</a:t>
            </a:r>
            <a:r>
              <a:rPr lang="en-US" sz="1200">
                <a:latin typeface="Calibri"/>
                <a:cs typeface="Calibri"/>
              </a:rPr>
              <a:t>, Many others!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spcBef>
                <a:spcPts val="100"/>
              </a:spcBef>
            </a:pPr>
            <a:r>
              <a:rPr lang="en-US" sz="1200">
                <a:latin typeface="Calibri"/>
                <a:cs typeface="Calibri"/>
              </a:rPr>
              <a:t>Visit the </a:t>
            </a:r>
            <a:r>
              <a:rPr lang="ja-JP" altLang="en-US" sz="1200">
                <a:latin typeface="Calibri"/>
                <a:ea typeface="游ゴシック"/>
                <a:cs typeface="Calibri"/>
              </a:rPr>
              <a:t>‘</a:t>
            </a:r>
            <a:r>
              <a:rPr lang="en-US" altLang="ja-JP" sz="1200" err="1">
                <a:latin typeface="Calibri"/>
                <a:ea typeface="游ゴシック"/>
                <a:cs typeface="Calibri"/>
              </a:rPr>
              <a:t>SeqAnswers</a:t>
            </a:r>
            <a:r>
              <a:rPr lang="ja-JP" altLang="en-US" sz="1200">
                <a:latin typeface="Calibri"/>
                <a:ea typeface="游ゴシック"/>
                <a:cs typeface="Calibri"/>
              </a:rPr>
              <a:t>’</a:t>
            </a:r>
            <a:r>
              <a:rPr lang="en-US" altLang="ja-JP" sz="1200">
                <a:latin typeface="Calibri"/>
                <a:ea typeface="游ゴシック"/>
                <a:cs typeface="Calibri"/>
              </a:rPr>
              <a:t> or ‘</a:t>
            </a:r>
            <a:r>
              <a:rPr lang="en-US" altLang="ja-JP" sz="1200" err="1">
                <a:latin typeface="Calibri"/>
                <a:ea typeface="游ゴシック"/>
                <a:cs typeface="Calibri"/>
              </a:rPr>
              <a:t>BioStar</a:t>
            </a:r>
            <a:r>
              <a:rPr lang="en-US" altLang="ja-JP" sz="1200">
                <a:latin typeface="Calibri"/>
                <a:ea typeface="游ゴシック"/>
                <a:cs typeface="Calibri"/>
              </a:rPr>
              <a:t>’ forums for more recommendations and discussion</a:t>
            </a: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  <a:hlinkClick r:id="rId3"/>
              </a:rPr>
              <a:t>http://seqanswers.com/</a:t>
            </a:r>
            <a:r>
              <a:rPr lang="en-US" sz="1200" dirty="0">
                <a:latin typeface="Calibri"/>
                <a:cs typeface="Calibri"/>
              </a:rPr>
              <a:t> </a:t>
            </a:r>
            <a:endParaRPr lang="en-US" sz="1200" dirty="0">
              <a:latin typeface="Calibri" charset="0"/>
              <a:cs typeface="Calibri"/>
            </a:endParaRPr>
          </a:p>
          <a:p>
            <a:pPr lvl="1">
              <a:lnSpc>
                <a:spcPct val="120000"/>
              </a:lnSpc>
              <a:spcBef>
                <a:spcPts val="100"/>
              </a:spcBef>
            </a:pPr>
            <a:r>
              <a:rPr lang="en-US" sz="1200" dirty="0">
                <a:latin typeface="Calibri"/>
                <a:cs typeface="Calibri"/>
                <a:hlinkClick r:id="rId4"/>
              </a:rPr>
              <a:t>http://www.biostars.org/</a:t>
            </a:r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958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2EE5B7B-7624-4330-95EA-444E8E177CD7}"/>
              </a:ext>
            </a:extLst>
          </p:cNvPr>
          <p:cNvSpPr txBox="1">
            <a:spLocks noChangeArrowheads="1"/>
          </p:cNvSpPr>
          <p:nvPr/>
        </p:nvSpPr>
        <p:spPr>
          <a:xfrm>
            <a:off x="-2754" y="0"/>
            <a:ext cx="6629400" cy="470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Calibri"/>
                <a:ea typeface="ＭＳ Ｐゴシック"/>
              </a:rPr>
              <a:t>Useful resources bulk </a:t>
            </a:r>
            <a:r>
              <a:rPr lang="en-US" altLang="ko-KR" sz="3200" dirty="0" err="1">
                <a:latin typeface="Calibri"/>
                <a:ea typeface="ＭＳ Ｐゴシック"/>
              </a:rPr>
              <a:t>rna</a:t>
            </a:r>
            <a:r>
              <a:rPr lang="en-US" altLang="ko-KR" sz="3200" dirty="0">
                <a:latin typeface="Calibri"/>
                <a:ea typeface="ＭＳ Ｐゴシック"/>
              </a:rPr>
              <a:t>-seq: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D0CF7-AE61-4401-A218-AFE7AAE5B0E4}"/>
              </a:ext>
            </a:extLst>
          </p:cNvPr>
          <p:cNvSpPr txBox="1"/>
          <p:nvPr/>
        </p:nvSpPr>
        <p:spPr>
          <a:xfrm>
            <a:off x="676810" y="1039616"/>
            <a:ext cx="766195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cs typeface="Calibri"/>
              </a:rPr>
              <a:t>Web resources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DeSeq2 tutorial: </a:t>
            </a:r>
            <a:r>
              <a:rPr lang="en-US" sz="1600" dirty="0">
                <a:ea typeface="+mn-lt"/>
                <a:cs typeface="+mn-lt"/>
                <a:hlinkClick r:id="rId2"/>
              </a:rPr>
              <a:t>http://bioconductor.org/packages/devel/bioc/vignettes/DESeq2/inst/doc/DESeq2.html</a:t>
            </a:r>
            <a:endParaRPr lang="en-US" dirty="0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600" dirty="0" err="1">
                <a:cs typeface="Calibri"/>
              </a:rPr>
              <a:t>clusterProfiler</a:t>
            </a:r>
            <a:r>
              <a:rPr lang="en-US" sz="1600" dirty="0">
                <a:cs typeface="Calibri"/>
              </a:rPr>
              <a:t> detailed vignette: </a:t>
            </a:r>
            <a:r>
              <a:rPr lang="en-US" sz="1600" dirty="0">
                <a:ea typeface="+mn-lt"/>
                <a:cs typeface="+mn-lt"/>
              </a:rPr>
              <a:t>https://yulab-smu.top/biomedical-knowledge-mining-book/index.html</a:t>
            </a: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cs typeface="Calibri"/>
              </a:rPr>
              <a:t>Ensembl</a:t>
            </a:r>
            <a:r>
              <a:rPr lang="en-US" sz="1600" dirty="0">
                <a:cs typeface="Calibri"/>
              </a:rPr>
              <a:t>/</a:t>
            </a:r>
            <a:r>
              <a:rPr lang="en-US" sz="1600" err="1">
                <a:cs typeface="Calibri"/>
              </a:rPr>
              <a:t>Biomart</a:t>
            </a:r>
            <a:r>
              <a:rPr lang="en-US" sz="1600" dirty="0">
                <a:cs typeface="Calibri"/>
              </a:rPr>
              <a:t>: ensembl.org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UCSC genome browser: </a:t>
            </a:r>
            <a:r>
              <a:rPr lang="en-US" sz="1600" dirty="0">
                <a:ea typeface="+mn-lt"/>
                <a:cs typeface="+mn-lt"/>
                <a:hlinkClick r:id="rId3"/>
              </a:rPr>
              <a:t>https://genome.ucsc.edu/</a:t>
            </a: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ea typeface="+mn-lt"/>
                <a:cs typeface="+mn-lt"/>
              </a:rPr>
              <a:t>BioStars</a:t>
            </a:r>
            <a:endParaRPr lang="en-US" sz="16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ea typeface="+mn-lt"/>
                <a:cs typeface="+mn-lt"/>
              </a:rPr>
              <a:t>Stackoverflow</a:t>
            </a:r>
            <a:r>
              <a:rPr lang="en-US" sz="1600" dirty="0">
                <a:ea typeface="+mn-lt"/>
                <a:cs typeface="+mn-lt"/>
              </a:rPr>
              <a:t> (for general programming questions)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R Packages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cs typeface="Calibri"/>
              </a:rPr>
              <a:t>GenomicFeatures</a:t>
            </a:r>
            <a:r>
              <a:rPr lang="en-US" sz="1600" dirty="0">
                <a:cs typeface="Calibri"/>
              </a:rPr>
              <a:t> (and its dependencies)</a:t>
            </a:r>
          </a:p>
          <a:p>
            <a:pPr marL="285750" indent="-285750">
              <a:buFont typeface="Arial"/>
              <a:buChar char="•"/>
            </a:pPr>
            <a:r>
              <a:rPr lang="en-US" sz="1600" err="1">
                <a:cs typeface="Calibri"/>
              </a:rPr>
              <a:t>AnnotationDbi</a:t>
            </a: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err="1">
                <a:cs typeface="Calibri"/>
              </a:rPr>
              <a:t>Org.Dbi</a:t>
            </a:r>
            <a:r>
              <a:rPr lang="en-US" sz="1600" dirty="0">
                <a:cs typeface="Calibri"/>
              </a:rPr>
              <a:t>/</a:t>
            </a:r>
            <a:r>
              <a:rPr lang="en-US" sz="1600" err="1">
                <a:cs typeface="Calibri"/>
              </a:rPr>
              <a:t>TxDb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829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9803-03C8-3A1C-AD95-E737AAB2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" y="2148"/>
            <a:ext cx="7886700" cy="713107"/>
          </a:xfrm>
        </p:spPr>
        <p:txBody>
          <a:bodyPr>
            <a:normAutofit/>
          </a:bodyPr>
          <a:lstStyle/>
          <a:p>
            <a:r>
              <a:rPr lang="en-US" sz="2700" b="1" dirty="0">
                <a:ea typeface="+mj-lt"/>
                <a:cs typeface="+mj-lt"/>
              </a:rPr>
              <a:t>Useful resources single cell: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DB911000-8190-3F02-5B9D-9CBDD7C97991}"/>
              </a:ext>
            </a:extLst>
          </p:cNvPr>
          <p:cNvSpPr txBox="1"/>
          <p:nvPr/>
        </p:nvSpPr>
        <p:spPr>
          <a:xfrm>
            <a:off x="413688" y="950780"/>
            <a:ext cx="4089334" cy="3079305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endParaRPr lang="en-US" sz="1200" dirty="0">
              <a:ea typeface="+mn-lt"/>
              <a:cs typeface="+mn-lt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Seurat documentation: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2"/>
              </a:rPr>
              <a:t>https://satijalab.org/seurat/index.html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Monocle3 documentation: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3"/>
              </a:rPr>
              <a:t>https://cole-trapnell-lab.github.io/monocle3/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cs typeface="Calibri"/>
              </a:rPr>
              <a:t>Scanpy</a:t>
            </a:r>
            <a:r>
              <a:rPr lang="en-US" sz="1200" dirty="0">
                <a:cs typeface="Calibri"/>
              </a:rPr>
              <a:t> documentation: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4"/>
              </a:rPr>
              <a:t>https://scanpy.readthedocs.io/en/stable/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Lists of software packages for single cell analysis: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5"/>
              </a:rPr>
              <a:t>https://github.com/seandavi/awesome-single-cell</a:t>
            </a:r>
            <a:endParaRPr lang="en-US" sz="1200" dirty="0">
              <a:cs typeface="Calibri"/>
            </a:endParaRP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6"/>
              </a:rPr>
              <a:t>https://www.scrna-tools.org/</a:t>
            </a:r>
            <a:endParaRPr lang="en-US" sz="1200" dirty="0">
              <a:cs typeface="Calibri"/>
            </a:endParaRP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For programming: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cs typeface="Calibri"/>
              </a:rPr>
              <a:t>StackOveflow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For biology related questions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cs typeface="Calibri"/>
              </a:rPr>
              <a:t>Biostars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Toronto </a:t>
            </a:r>
            <a:r>
              <a:rPr lang="en-US" sz="1200" dirty="0" err="1">
                <a:cs typeface="Calibri"/>
              </a:rPr>
              <a:t>scAnalysis</a:t>
            </a:r>
            <a:r>
              <a:rPr lang="en-US" sz="1200" dirty="0">
                <a:cs typeface="Calibri"/>
              </a:rPr>
              <a:t> Working Group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sctoronto.slack.com</a:t>
            </a: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F27FDED-0A53-89CC-42D8-BFE662C5BCE4}"/>
              </a:ext>
            </a:extLst>
          </p:cNvPr>
          <p:cNvSpPr txBox="1"/>
          <p:nvPr/>
        </p:nvSpPr>
        <p:spPr>
          <a:xfrm>
            <a:off x="4675243" y="1028391"/>
            <a:ext cx="4089334" cy="3079305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endParaRPr lang="en-US" sz="1200" dirty="0">
              <a:ea typeface="+mn-lt"/>
              <a:cs typeface="+mn-lt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Human cell atlas:</a:t>
            </a:r>
            <a:endParaRPr lang="en-US" sz="1350" dirty="0"/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7"/>
              </a:rPr>
              <a:t>https://www.humancellatlas.org/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Allen Brain atlas: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8"/>
              </a:rPr>
              <a:t>https://portal.brain-map.org/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Descartes single cell atlas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9"/>
              </a:rPr>
              <a:t>https://descartes.brotmanbaty.org/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cs typeface="Calibri"/>
              </a:rPr>
              <a:t>CD marker handbook human and mouse:</a:t>
            </a:r>
          </a:p>
          <a:p>
            <a:pPr marL="557213" lvl="1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>
                <a:ea typeface="+mn-lt"/>
                <a:cs typeface="+mn-lt"/>
                <a:hlinkClick r:id="rId10"/>
              </a:rPr>
              <a:t>https://www.google.com/url?sa=t&amp;rct=j&amp;q=&amp;esrc=s&amp;source=web&amp;cd=&amp;ved=2ahUKEwi629Kbn8f7AhVxk4kEHdvHDLUQFnoECAwQAQ&amp;url=https%3A%2F%2Fwww.bd.com%2Fdocuments%2Fbd-legacy%2Fcatalogue%2Fbiosciences%2FDS_Human-Mouse-CD-Maker-Biosciences_CT_DE.pdf&amp;usg=AOvVaw2nwMOakYW0W2bpFOjfIrDb</a:t>
            </a:r>
            <a:endParaRPr lang="en-US" sz="1200" dirty="0">
              <a:cs typeface="Calibri"/>
            </a:endParaRPr>
          </a:p>
          <a:p>
            <a:pPr marL="214313" indent="-214313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sz="1200" dirty="0">
              <a:cs typeface="Calibri"/>
            </a:endParaRPr>
          </a:p>
          <a:p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6755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4897F2-6C62-4FB5-A4AE-F1A08D028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5" y="374699"/>
            <a:ext cx="7412772" cy="42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" y="377"/>
            <a:ext cx="6172200" cy="85725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Alignment with STAR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656" y="1482806"/>
            <a:ext cx="3722195" cy="28781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48445-76EF-4862-9E43-B29CEB8A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66" y="951048"/>
            <a:ext cx="3774688" cy="1778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200">
                <a:cs typeface="Calibri" panose="020F0502020204030204"/>
              </a:rPr>
              <a:t>Advantages of STAR</a:t>
            </a: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very </a:t>
            </a:r>
            <a:r>
              <a:rPr lang="en-US" sz="1200"/>
              <a:t>fast!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 quite accurate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 </a:t>
            </a:r>
            <a:r>
              <a:rPr lang="en-US" sz="1200"/>
              <a:t>de-novo detection of splice junctions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 </a:t>
            </a:r>
            <a:r>
              <a:rPr lang="en-US" sz="1200"/>
              <a:t>any length of sequence 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 </a:t>
            </a:r>
            <a:r>
              <a:rPr lang="en-US" sz="1200"/>
              <a:t>auto trims poor quality reads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ym typeface="Wingdings"/>
              </a:rPr>
              <a:t> </a:t>
            </a:r>
            <a:r>
              <a:rPr lang="en-US" sz="1200"/>
              <a:t>also useful in finding chimeric reads</a:t>
            </a:r>
            <a:endParaRPr lang="en-US" sz="1200">
              <a:cs typeface="Calibri"/>
            </a:endParaRPr>
          </a:p>
          <a:p>
            <a:pPr>
              <a:spcBef>
                <a:spcPts val="300"/>
              </a:spcBef>
            </a:pPr>
            <a:r>
              <a:rPr lang="en-US" sz="1200">
                <a:solidFill>
                  <a:srgbClr val="FF0000"/>
                </a:solidFill>
                <a:sym typeface="Wingdings"/>
              </a:rPr>
              <a:t> </a:t>
            </a:r>
            <a:r>
              <a:rPr lang="en-US" sz="1200">
                <a:solidFill>
                  <a:srgbClr val="FF0000"/>
                </a:solidFill>
              </a:rPr>
              <a:t>RAM, lots and lots of it. ~30gb for a hg/mm</a:t>
            </a:r>
            <a:endParaRPr lang="en-US" sz="1200">
              <a:solidFill>
                <a:srgbClr val="FF0000"/>
              </a:solidFill>
              <a:cs typeface="Calibri" panose="020F0502020204030204"/>
            </a:endParaRPr>
          </a:p>
          <a:p>
            <a:pPr>
              <a:spcBef>
                <a:spcPts val="300"/>
              </a:spcBef>
            </a:pPr>
            <a:endParaRPr lang="en-US" sz="12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21DFE2-19EE-48E7-AA98-D9D0038B353B}"/>
              </a:ext>
            </a:extLst>
          </p:cNvPr>
          <p:cNvSpPr txBox="1">
            <a:spLocks/>
          </p:cNvSpPr>
          <p:nvPr/>
        </p:nvSpPr>
        <p:spPr>
          <a:xfrm>
            <a:off x="259266" y="2902511"/>
            <a:ext cx="4171950" cy="20438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None/>
            </a:pPr>
            <a:r>
              <a:rPr lang="en-US" sz="1200" b="1" dirty="0">
                <a:cs typeface="Calibri" panose="020F0502020204030204"/>
              </a:rPr>
              <a:t>Alignment Steps (applies to most aligners)</a:t>
            </a:r>
          </a:p>
          <a:p>
            <a:pPr marL="385445" indent="-385445">
              <a:spcBef>
                <a:spcPts val="100"/>
              </a:spcBef>
              <a:buAutoNum type="alphaUcPeriod"/>
            </a:pPr>
            <a:r>
              <a:rPr lang="en-US" sz="1200" dirty="0"/>
              <a:t>Genome Index: Dictionary/Appendix for a quick search of a sequence (“page”)</a:t>
            </a:r>
            <a:endParaRPr lang="en-US" sz="1200" dirty="0">
              <a:cs typeface="Calibri"/>
            </a:endParaRPr>
          </a:p>
          <a:p>
            <a:pPr lvl="1">
              <a:spcBef>
                <a:spcPts val="100"/>
              </a:spcBef>
            </a:pPr>
            <a:r>
              <a:rPr lang="en-US" sz="1200" dirty="0"/>
              <a:t>pre-built for each genome</a:t>
            </a:r>
            <a:endParaRPr lang="en-US" sz="1200" dirty="0">
              <a:cs typeface="Calibri"/>
            </a:endParaRPr>
          </a:p>
          <a:p>
            <a:pPr lvl="1">
              <a:spcBef>
                <a:spcPts val="100"/>
              </a:spcBef>
            </a:pPr>
            <a:r>
              <a:rPr lang="en-US" sz="1200" dirty="0"/>
              <a:t>use </a:t>
            </a:r>
            <a:r>
              <a:rPr lang="en-US" sz="1200" dirty="0" err="1"/>
              <a:t>fasta</a:t>
            </a:r>
            <a:r>
              <a:rPr lang="en-US" sz="1200" dirty="0"/>
              <a:t> sequences</a:t>
            </a:r>
            <a:endParaRPr lang="en-US" sz="1200" dirty="0">
              <a:cs typeface="Calibri"/>
            </a:endParaRPr>
          </a:p>
          <a:p>
            <a:pPr marL="385445" indent="-385445">
              <a:spcBef>
                <a:spcPts val="100"/>
              </a:spcBef>
              <a:buFont typeface="+mj-lt"/>
              <a:buAutoNum type="alphaUcPeriod"/>
            </a:pPr>
            <a:r>
              <a:rPr lang="en-US" sz="1200" dirty="0"/>
              <a:t>Optionally add transcriptome to Index</a:t>
            </a:r>
            <a:endParaRPr lang="en-US" sz="1200" dirty="0">
              <a:cs typeface="Calibri"/>
            </a:endParaRPr>
          </a:p>
          <a:p>
            <a:pPr lvl="1" indent="-385445">
              <a:spcBef>
                <a:spcPts val="100"/>
              </a:spcBef>
            </a:pPr>
            <a:r>
              <a:rPr lang="en-US" sz="1200" dirty="0"/>
              <a:t>gene transfer format (</a:t>
            </a:r>
            <a:r>
              <a:rPr lang="en-US" sz="1200" dirty="0" err="1"/>
              <a:t>gtf</a:t>
            </a:r>
            <a:r>
              <a:rPr lang="en-US" sz="1200" dirty="0"/>
              <a:t>) file</a:t>
            </a:r>
            <a:endParaRPr lang="en-US" sz="1200" dirty="0">
              <a:cs typeface="Calibri"/>
            </a:endParaRPr>
          </a:p>
          <a:p>
            <a:pPr marL="385445" indent="-385445">
              <a:spcBef>
                <a:spcPts val="100"/>
              </a:spcBef>
              <a:buFont typeface="+mj-lt"/>
              <a:buAutoNum type="alphaUcPeriod"/>
            </a:pPr>
            <a:r>
              <a:rPr lang="en-US" sz="1200" dirty="0"/>
              <a:t>Align to Indexed genome</a:t>
            </a:r>
            <a:endParaRPr lang="en-US" sz="1200" dirty="0">
              <a:cs typeface="Calibri"/>
            </a:endParaRPr>
          </a:p>
          <a:p>
            <a:pPr marL="385445" indent="-385445">
              <a:spcBef>
                <a:spcPts val="100"/>
              </a:spcBef>
              <a:buFont typeface="+mj-lt"/>
              <a:buAutoNum type="alphaUcPeriod"/>
            </a:pPr>
            <a:r>
              <a:rPr lang="en-US" sz="1200" dirty="0"/>
              <a:t>Results in a bunch of files</a:t>
            </a:r>
            <a:endParaRPr lang="en-US" sz="1200" dirty="0">
              <a:cs typeface="Calibri"/>
            </a:endParaRPr>
          </a:p>
          <a:p>
            <a:pPr lvl="1" indent="-385445">
              <a:spcBef>
                <a:spcPts val="100"/>
              </a:spcBef>
              <a:buFont typeface="+mj-lt"/>
              <a:buAutoNum type="arabicPeriod"/>
            </a:pPr>
            <a:r>
              <a:rPr lang="en-US" sz="1200" dirty="0" err="1"/>
              <a:t>sam</a:t>
            </a:r>
            <a:r>
              <a:rPr lang="en-US" sz="1200" dirty="0"/>
              <a:t>/bam file</a:t>
            </a:r>
            <a:endParaRPr lang="en-US" sz="1200" dirty="0">
              <a:cs typeface="Calibri"/>
            </a:endParaRPr>
          </a:p>
          <a:p>
            <a:pPr lvl="1" indent="-385445">
              <a:spcBef>
                <a:spcPts val="100"/>
              </a:spcBef>
              <a:buFont typeface="+mj-lt"/>
              <a:buAutoNum type="arabicPeriod"/>
            </a:pPr>
            <a:r>
              <a:rPr lang="en-US" sz="1200" dirty="0"/>
              <a:t>mapping statistics </a:t>
            </a:r>
            <a:endParaRPr lang="en-US" sz="1200" dirty="0">
              <a:cs typeface="Calibri"/>
            </a:endParaRPr>
          </a:p>
          <a:p>
            <a:pPr lvl="1" indent="-385445">
              <a:spcBef>
                <a:spcPts val="100"/>
              </a:spcBef>
              <a:buFont typeface="+mj-lt"/>
              <a:buAutoNum type="arabicPeriod"/>
            </a:pPr>
            <a:r>
              <a:rPr lang="en-US" sz="1200" dirty="0"/>
              <a:t>splice junction file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897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1" y="-3629"/>
            <a:ext cx="6172200" cy="570173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Number of Replicates?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6587" y="1117541"/>
            <a:ext cx="2441270" cy="1816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9641" y="2805660"/>
            <a:ext cx="2496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http://</a:t>
            </a:r>
            <a:r>
              <a:rPr lang="en-US" sz="1050" b="1" err="1"/>
              <a:t>scotty.genetics.utah.edu</a:t>
            </a:r>
            <a:r>
              <a:rPr lang="en-US" sz="1050" b="1"/>
              <a:t>/</a:t>
            </a:r>
            <a:r>
              <a:rPr lang="en-US" sz="1050" b="1" err="1"/>
              <a:t>help.html</a:t>
            </a:r>
            <a:endParaRPr lang="en-US" sz="1050" b="1"/>
          </a:p>
        </p:txBody>
      </p:sp>
      <p:sp>
        <p:nvSpPr>
          <p:cNvPr id="11" name="TextBox 10"/>
          <p:cNvSpPr txBox="1"/>
          <p:nvPr/>
        </p:nvSpPr>
        <p:spPr>
          <a:xfrm>
            <a:off x="1269422" y="1179116"/>
            <a:ext cx="323426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Difficult Question to answer.</a:t>
            </a:r>
          </a:p>
          <a:p>
            <a:endParaRPr lang="en-US" sz="1350"/>
          </a:p>
          <a:p>
            <a:pPr marL="257175" indent="-257175">
              <a:buAutoNum type="arabicPeriod"/>
            </a:pPr>
            <a:r>
              <a:rPr lang="en-US" sz="1350"/>
              <a:t>Variability is an important consideration--- Depends on the number of steps in prep and care taken</a:t>
            </a:r>
          </a:p>
          <a:p>
            <a:pPr marL="257175" indent="-257175">
              <a:buAutoNum type="arabicPeriod"/>
            </a:pPr>
            <a:r>
              <a:rPr lang="en-US" sz="1350"/>
              <a:t>Cost!</a:t>
            </a:r>
          </a:p>
          <a:p>
            <a:pPr marL="257175" indent="-257175">
              <a:buAutoNum type="arabicPeriod"/>
            </a:pPr>
            <a:r>
              <a:rPr lang="en-US" sz="1350"/>
              <a:t>Sample availability</a:t>
            </a:r>
          </a:p>
          <a:p>
            <a:pPr marL="257175" indent="-257175">
              <a:buAutoNum type="arabicPeriod"/>
            </a:pPr>
            <a:r>
              <a:rPr lang="en-US" sz="1350"/>
              <a:t>Technical vs Biological </a:t>
            </a:r>
          </a:p>
          <a:p>
            <a:pPr marL="257175" indent="-257175">
              <a:buAutoNum type="arabicPeriod"/>
            </a:pPr>
            <a:r>
              <a:rPr lang="en-US" sz="1350"/>
              <a:t>The underlying biological question</a:t>
            </a:r>
          </a:p>
          <a:p>
            <a:pPr marL="257175" indent="-257175">
              <a:buAutoNum type="arabicPeriod"/>
            </a:pPr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2568067" y="3217482"/>
            <a:ext cx="34644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If similar experiment is available, use as guide!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449A-005A-6E4E-B991-36F0EDE5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92" y="3795471"/>
            <a:ext cx="5873252" cy="7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5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3412" y="1618"/>
            <a:ext cx="6629400" cy="8572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3200">
                <a:latin typeface="Calibri" charset="0"/>
                <a:ea typeface="ＭＳ Ｐゴシック" charset="0"/>
                <a:cs typeface="ＭＳ Ｐゴシック" charset="0"/>
              </a:rPr>
              <a:t>Depth of Sequencing</a:t>
            </a:r>
          </a:p>
        </p:txBody>
      </p:sp>
      <p:sp>
        <p:nvSpPr>
          <p:cNvPr id="38914" name="Content Placeholder 6"/>
          <p:cNvSpPr>
            <a:spLocks noGrp="1"/>
          </p:cNvSpPr>
          <p:nvPr>
            <p:ph idx="1"/>
          </p:nvPr>
        </p:nvSpPr>
        <p:spPr>
          <a:xfrm>
            <a:off x="1780160" y="1027705"/>
            <a:ext cx="6380140" cy="3486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Depends on several factors: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Question being asked of the data.  Gene expression? Alternative expression?  Variant calling?, Splicing?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Tissue type, RNA preparation, quality of input RNA, library construction method, etc. </a:t>
            </a:r>
            <a:endParaRPr lang="en-US" sz="1400">
              <a:latin typeface="Calibri" charset="0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Sequencing type: read length, paired vs. unpaired, etc.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Computational approach and resources</a:t>
            </a:r>
          </a:p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Identify publications with similar goals</a:t>
            </a:r>
            <a:endParaRPr lang="en-US" sz="1400">
              <a:latin typeface="Calibri" charset="0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Pilot experiment</a:t>
            </a:r>
          </a:p>
          <a:p>
            <a:pPr>
              <a:lnSpc>
                <a:spcPct val="80000"/>
              </a:lnSpc>
            </a:pPr>
            <a:endParaRPr lang="en-US" sz="1400">
              <a:latin typeface="Calibri" charset="0"/>
              <a:cs typeface="Calibri" charset="0"/>
            </a:endParaRPr>
          </a:p>
          <a:p>
            <a:pPr>
              <a:lnSpc>
                <a:spcPct val="80000"/>
              </a:lnSpc>
            </a:pPr>
            <a:r>
              <a:rPr lang="en-US" sz="1400">
                <a:latin typeface="Calibri"/>
                <a:cs typeface="Calibri"/>
              </a:rPr>
              <a:t>Use Scotty: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91" y="3926041"/>
            <a:ext cx="4886325" cy="590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0786" y="3478726"/>
            <a:ext cx="450213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/>
              <a:t>http://</a:t>
            </a:r>
            <a:r>
              <a:rPr lang="en-US" sz="1350" err="1"/>
              <a:t>scotty.genetics.utah.edu</a:t>
            </a:r>
            <a:r>
              <a:rPr lang="en-US" sz="135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62746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149" y="1432881"/>
            <a:ext cx="6528642" cy="198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87" y="3601405"/>
            <a:ext cx="2956838" cy="390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4912F-3C44-4DEA-BCD8-E428450019E9}"/>
              </a:ext>
            </a:extLst>
          </p:cNvPr>
          <p:cNvSpPr txBox="1">
            <a:spLocks/>
          </p:cNvSpPr>
          <p:nvPr/>
        </p:nvSpPr>
        <p:spPr>
          <a:xfrm>
            <a:off x="-3059" y="1097"/>
            <a:ext cx="6172200" cy="4544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"/>
                <a:cs typeface="Calibri"/>
              </a:rPr>
              <a:t>Splicing Analysis Performance</a:t>
            </a:r>
          </a:p>
        </p:txBody>
      </p:sp>
    </p:spTree>
    <p:extLst>
      <p:ext uri="{BB962C8B-B14F-4D97-AF65-F5344CB8AC3E}">
        <p14:creationId xmlns:p14="http://schemas.microsoft.com/office/powerpoint/2010/main" val="920887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46766D-A6A1-4EE9-A5C2-3A5B5EDF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/>
                <a:cs typeface="Calibri"/>
              </a:rPr>
              <a:t>Ribosome footprint profiling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30AC15-56FE-471F-A52F-048876D56E28}"/>
              </a:ext>
            </a:extLst>
          </p:cNvPr>
          <p:cNvGrpSpPr/>
          <p:nvPr/>
        </p:nvGrpSpPr>
        <p:grpSpPr>
          <a:xfrm>
            <a:off x="3587261" y="1377643"/>
            <a:ext cx="5073163" cy="2581655"/>
            <a:chOff x="2066192" y="1896390"/>
            <a:chExt cx="5073163" cy="248493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E8E3669F-6A52-4B7E-9191-FAD3151D61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633" b="352"/>
            <a:stretch/>
          </p:blipFill>
          <p:spPr>
            <a:xfrm>
              <a:off x="4026876" y="1896390"/>
              <a:ext cx="3112479" cy="248493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568168-7D66-42C4-B07D-960EE752BC99}"/>
                </a:ext>
              </a:extLst>
            </p:cNvPr>
            <p:cNvGrpSpPr/>
            <p:nvPr/>
          </p:nvGrpSpPr>
          <p:grpSpPr>
            <a:xfrm>
              <a:off x="2066192" y="1896391"/>
              <a:ext cx="1960685" cy="2484938"/>
              <a:chOff x="2066192" y="1896391"/>
              <a:chExt cx="1960685" cy="2484938"/>
            </a:xfrm>
          </p:grpSpPr>
          <p:pic>
            <p:nvPicPr>
              <p:cNvPr id="6" name="Picture 6" descr="Diagram&#10;&#10;Description automatically generated">
                <a:extLst>
                  <a:ext uri="{FF2B5EF4-FFF2-40B4-BE49-F238E27FC236}">
                    <a16:creationId xmlns:a16="http://schemas.microsoft.com/office/drawing/2014/main" id="{5C5A95FE-B9AD-478E-AB7A-249593C529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8787" b="352"/>
              <a:stretch/>
            </p:blipFill>
            <p:spPr>
              <a:xfrm>
                <a:off x="2066192" y="1896391"/>
                <a:ext cx="1855181" cy="2484938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7D47A6-E84B-4D94-8785-A63F655C0BB5}"/>
                  </a:ext>
                </a:extLst>
              </p:cNvPr>
              <p:cNvSpPr/>
              <p:nvPr/>
            </p:nvSpPr>
            <p:spPr>
              <a:xfrm>
                <a:off x="3683977" y="3547695"/>
                <a:ext cx="342900" cy="26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CD356F-E975-4694-BDB4-DEF10928D2C0}"/>
              </a:ext>
            </a:extLst>
          </p:cNvPr>
          <p:cNvSpPr txBox="1"/>
          <p:nvPr/>
        </p:nvSpPr>
        <p:spPr>
          <a:xfrm>
            <a:off x="172843" y="1442796"/>
            <a:ext cx="345816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Purified </a:t>
            </a:r>
            <a:r>
              <a:rPr lang="en-US" sz="1400" dirty="0" err="1">
                <a:latin typeface="Calibri"/>
                <a:ea typeface="ＭＳ Ｐゴシック"/>
              </a:rPr>
              <a:t>monosomes</a:t>
            </a:r>
            <a:r>
              <a:rPr lang="en-US" sz="1400" dirty="0">
                <a:latin typeface="Calibri"/>
                <a:ea typeface="ＭＳ Ｐゴシック"/>
              </a:rPr>
              <a:t> are digested by a nuclease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Fragments protected by the ribosome are isolated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Library preparation/sequencing along with regular RNA-Seq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We can determine the location of ribosomes on mRNAs and gain insight into translation dynamics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Calibri"/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Can also be used to discover novel ORFs or </a:t>
            </a:r>
            <a:r>
              <a:rPr lang="en-US" sz="1400" dirty="0" err="1">
                <a:latin typeface="Calibri"/>
                <a:ea typeface="ＭＳ Ｐゴシック"/>
              </a:rPr>
              <a:t>uORFs</a:t>
            </a:r>
          </a:p>
        </p:txBody>
      </p:sp>
    </p:spTree>
    <p:extLst>
      <p:ext uri="{BB962C8B-B14F-4D97-AF65-F5344CB8AC3E}">
        <p14:creationId xmlns:p14="http://schemas.microsoft.com/office/powerpoint/2010/main" val="342865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9934" y="4876295"/>
            <a:ext cx="423866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/>
              <a:t>https://</a:t>
            </a:r>
            <a:r>
              <a:rPr lang="en-US" sz="825" b="1" err="1"/>
              <a:t>www.ncbi.nlm.nih.gov</a:t>
            </a:r>
            <a:r>
              <a:rPr lang="en-US" sz="825" b="1"/>
              <a:t>/</a:t>
            </a:r>
            <a:r>
              <a:rPr lang="en-US" sz="825" b="1" err="1"/>
              <a:t>pmc</a:t>
            </a:r>
            <a:r>
              <a:rPr lang="en-US" sz="825" b="1"/>
              <a:t>/articles/PMC4728800/pdf/13059_2016_Article_881.pdf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A8E853C-4208-45C8-830E-87F8C7ABF926}"/>
              </a:ext>
            </a:extLst>
          </p:cNvPr>
          <p:cNvSpPr txBox="1">
            <a:spLocks/>
          </p:cNvSpPr>
          <p:nvPr/>
        </p:nvSpPr>
        <p:spPr>
          <a:xfrm>
            <a:off x="1394" y="-3106"/>
            <a:ext cx="6172200" cy="7371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"/>
                <a:ea typeface="ＭＳ Ｐゴシック"/>
                <a:cs typeface="Calibri"/>
              </a:rPr>
              <a:t>RNA-Seq start to finish:</a:t>
            </a:r>
            <a:endParaRPr lang="en-US"/>
          </a:p>
        </p:txBody>
      </p:sp>
      <p:pic>
        <p:nvPicPr>
          <p:cNvPr id="3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E25E9C9-78EF-4F1C-AF45-92F1F464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51" y="558293"/>
            <a:ext cx="6736730" cy="41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29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7FB49C-8464-47E4-B3EC-A6A3EE9A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cs typeface="Calibri"/>
              </a:rPr>
              <a:t>New(er) kids on the block: Spatial methods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C5F4D-0228-43C7-98AE-94C2C2E47C6D}"/>
              </a:ext>
            </a:extLst>
          </p:cNvPr>
          <p:cNvSpPr txBox="1"/>
          <p:nvPr/>
        </p:nvSpPr>
        <p:spPr>
          <a:xfrm>
            <a:off x="135591" y="835958"/>
            <a:ext cx="404227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alibri"/>
                <a:ea typeface="ＭＳ Ｐゴシック"/>
              </a:rPr>
              <a:t>Spatial Transcriptomics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Not "single cell" per se but small regions are isolated with specialized equipment</a:t>
            </a:r>
            <a:endParaRPr lang="en-US" sz="1400" dirty="0"/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Tissue can be fixed or frozen</a:t>
            </a:r>
            <a:endParaRPr lang="en-US" sz="1400" dirty="0">
              <a:latin typeface="Calibri"/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Location identity is captured by using barcodes and metadata about the location of the sample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  <a:cs typeface="Calibri"/>
              </a:rPr>
              <a:t>Can measure expression changes from different points in the same tissue, useful for heterogenous samples or complex tissues. </a:t>
            </a:r>
            <a:endParaRPr lang="en-US" sz="1400" dirty="0">
              <a:latin typeface="Calibri"/>
              <a:ea typeface="ＭＳ Ｐゴシック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Calibri"/>
              <a:ea typeface="ＭＳ Ｐゴシック"/>
              <a:cs typeface="Calibri"/>
            </a:endParaRPr>
          </a:p>
          <a:p>
            <a:r>
              <a:rPr lang="en-US" sz="1400" dirty="0">
                <a:latin typeface="Calibri"/>
                <a:ea typeface="ＭＳ Ｐゴシック"/>
                <a:cs typeface="Calibri"/>
              </a:rPr>
              <a:t>Challenges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Calibri"/>
                <a:ea typeface="ＭＳ Ｐゴシック"/>
              </a:rPr>
              <a:t>Sparse data, the amount of RNA per location is limited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ＭＳ Ｐゴシック"/>
                <a:cs typeface="Calibri"/>
              </a:rPr>
              <a:t>There can be multiple cell types per location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ea typeface="ＭＳ Ｐゴシック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ea typeface="ＭＳ Ｐゴシック"/>
              <a:cs typeface="Calibri"/>
            </a:endParaRPr>
          </a:p>
        </p:txBody>
      </p:sp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CA433EA6-3D5F-43C9-BB1A-B58EE96BB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11" y="1587875"/>
            <a:ext cx="4565116" cy="214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7" y="1622503"/>
            <a:ext cx="3578378" cy="2419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99468" y="1602359"/>
            <a:ext cx="492605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350" dirty="0"/>
              <a:t>Paired-end is default these </a:t>
            </a:r>
            <a:r>
              <a:rPr lang="en-US" sz="1350"/>
              <a:t>days.</a:t>
            </a:r>
          </a:p>
          <a:p>
            <a:pPr marL="742950" lvl="1" indent="-285750">
              <a:buFont typeface="Arial"/>
              <a:buChar char="•"/>
            </a:pPr>
            <a:r>
              <a:rPr lang="en-US" sz="1350"/>
              <a:t>stranded</a:t>
            </a:r>
            <a:r>
              <a:rPr lang="en-US" sz="1350" dirty="0"/>
              <a:t> or </a:t>
            </a:r>
            <a:r>
              <a:rPr lang="en-US" sz="1350" dirty="0" err="1"/>
              <a:t>unstranded</a:t>
            </a:r>
            <a:r>
              <a:rPr lang="en-US" sz="1350" dirty="0"/>
              <a:t> (stranded gives more information)</a:t>
            </a:r>
            <a:endParaRPr lang="en-US" sz="135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350"/>
              <a:t>Longer reads are definitely better, if you are interested in mRNA. Shorter reads and single-end is sufficient for small RNA. </a:t>
            </a:r>
            <a:endParaRPr lang="en-US" sz="135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350"/>
              <a:t> Sequencing Depth/Library size – depends on question saturation curves can be used to assess “completeness”</a:t>
            </a:r>
            <a:endParaRPr lang="en-US" sz="135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350">
                <a:cs typeface="Calibri" panose="020F0502020204030204"/>
              </a:rPr>
              <a:t>RNA extraction protocol: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350">
                <a:cs typeface="Calibri" panose="020F0502020204030204"/>
              </a:rPr>
              <a:t>Total RNA with rRNA depletion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350">
                <a:cs typeface="Calibri" panose="020F0502020204030204"/>
              </a:rPr>
              <a:t>Poly(A) pulldown</a:t>
            </a:r>
          </a:p>
          <a:p>
            <a:pPr marL="742950" lvl="1" indent="-285750">
              <a:buFont typeface="Arial"/>
              <a:buChar char="•"/>
            </a:pPr>
            <a:r>
              <a:rPr lang="en-US" sz="1350">
                <a:cs typeface="Calibri" panose="020F0502020204030204"/>
              </a:rPr>
              <a:t>Targeted Sequencing</a:t>
            </a:r>
            <a:endParaRPr lang="en-US"/>
          </a:p>
          <a:p>
            <a:endParaRPr lang="en-US" sz="1350">
              <a:cs typeface="Calibri" panose="020F0502020204030204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B62E2D3-26DC-457B-9174-3A4E1C2AA39E}"/>
              </a:ext>
            </a:extLst>
          </p:cNvPr>
          <p:cNvSpPr txBox="1">
            <a:spLocks/>
          </p:cNvSpPr>
          <p:nvPr/>
        </p:nvSpPr>
        <p:spPr>
          <a:xfrm>
            <a:off x="1394" y="-3106"/>
            <a:ext cx="6890059" cy="7371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Calibri"/>
                <a:ea typeface="ＭＳ Ｐゴシック"/>
                <a:cs typeface="Calibri"/>
              </a:rPr>
              <a:t>First step: Library prep considerations: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89FA4-802F-9142-94D6-E147ABC7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" y="1618005"/>
            <a:ext cx="3498787" cy="857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73192-EFF8-E14E-8525-F78376982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50" y="2768302"/>
            <a:ext cx="3409306" cy="201932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C8E33FE-E26D-F748-B480-8D65F0AE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88" y="90604"/>
            <a:ext cx="6172200" cy="459847"/>
          </a:xfrm>
        </p:spPr>
        <p:txBody>
          <a:bodyPr>
            <a:noAutofit/>
          </a:bodyPr>
          <a:lstStyle/>
          <a:p>
            <a:r>
              <a:rPr lang="en-US" sz="3200">
                <a:latin typeface="Calibri"/>
                <a:cs typeface="Calibri"/>
              </a:rPr>
              <a:t>Types of sequencing</a:t>
            </a:r>
          </a:p>
        </p:txBody>
      </p:sp>
      <p:pic>
        <p:nvPicPr>
          <p:cNvPr id="2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734CAC73-F23B-40A5-8BF6-0D6A34238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618992"/>
            <a:ext cx="4631937" cy="3153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5BEFCB-288C-4360-BFC9-065795D0621C}"/>
              </a:ext>
            </a:extLst>
          </p:cNvPr>
          <p:cNvSpPr txBox="1"/>
          <p:nvPr/>
        </p:nvSpPr>
        <p:spPr>
          <a:xfrm>
            <a:off x="4189863" y="918665"/>
            <a:ext cx="42700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 are pros and cons to each approach</a:t>
            </a:r>
          </a:p>
        </p:txBody>
      </p:sp>
    </p:spTree>
    <p:extLst>
      <p:ext uri="{BB962C8B-B14F-4D97-AF65-F5344CB8AC3E}">
        <p14:creationId xmlns:p14="http://schemas.microsoft.com/office/powerpoint/2010/main" val="155144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740" b="332"/>
          <a:stretch/>
        </p:blipFill>
        <p:spPr>
          <a:xfrm>
            <a:off x="242519" y="1465910"/>
            <a:ext cx="3672309" cy="2447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7982" y="3893316"/>
            <a:ext cx="1603709" cy="30008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350" b="1"/>
              <a:t>Avoid batch effects!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4564E07-776C-4C05-8278-D55BB1DE0CF6}"/>
              </a:ext>
            </a:extLst>
          </p:cNvPr>
          <p:cNvSpPr txBox="1">
            <a:spLocks noChangeArrowheads="1"/>
          </p:cNvSpPr>
          <p:nvPr/>
        </p:nvSpPr>
        <p:spPr>
          <a:xfrm>
            <a:off x="3412" y="52797"/>
            <a:ext cx="6629400" cy="8572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Calibri"/>
                <a:ea typeface="ＭＳ Ｐゴシック"/>
              </a:rPr>
              <a:t>Library prep and sequencing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15612-C314-464D-A12B-4FB1D16CBE2D}"/>
              </a:ext>
            </a:extLst>
          </p:cNvPr>
          <p:cNvSpPr txBox="1"/>
          <p:nvPr/>
        </p:nvSpPr>
        <p:spPr>
          <a:xfrm>
            <a:off x="4334870" y="1532815"/>
            <a:ext cx="3886200" cy="24406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cs typeface="Calibri" panose="020F0502020204030204"/>
              </a:rPr>
              <a:t>Library prep considerations</a:t>
            </a: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RNA capture methods:</a:t>
            </a:r>
            <a:endParaRPr lang="en-US" sz="1400">
              <a:cs typeface="Calibri"/>
            </a:endParaRPr>
          </a:p>
          <a:p>
            <a:pPr marL="457200" lvl="2"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Total RNA </a:t>
            </a:r>
            <a:endParaRPr lang="en-US" sz="1400">
              <a:cs typeface="Calibri"/>
            </a:endParaRPr>
          </a:p>
          <a:p>
            <a:pPr marL="457200" lvl="2" indent="-285750">
              <a:lnSpc>
                <a:spcPct val="90000"/>
              </a:lnSpc>
              <a:buFont typeface="Arial"/>
              <a:buChar char="•"/>
            </a:pPr>
            <a:r>
              <a:rPr lang="en-US" sz="1400" err="1"/>
              <a:t>polyA</a:t>
            </a:r>
            <a:r>
              <a:rPr lang="en-US" sz="1400"/>
              <a:t>+ RNA?</a:t>
            </a:r>
            <a:endParaRPr lang="en-US" sz="1400">
              <a:cs typeface="Calibri"/>
            </a:endParaRPr>
          </a:p>
          <a:p>
            <a:pPr marL="457200" lvl="2"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Targeted/Captured</a:t>
            </a:r>
            <a:endParaRPr lang="en-US" sz="1400">
              <a:cs typeface="Calibri"/>
            </a:endParaRPr>
          </a:p>
          <a:p>
            <a:pPr lvl="1"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Ribo-reduction</a:t>
            </a:r>
            <a:endParaRPr lang="en-US" sz="1400">
              <a:cs typeface="Calibri"/>
            </a:endParaRP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Size selection -- Small RNAs vs. large RNAs?</a:t>
            </a:r>
            <a:endParaRPr lang="en-US" sz="1400">
              <a:cs typeface="Calibri"/>
            </a:endParaRP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Stranded vs. un-stranded libraries</a:t>
            </a:r>
            <a:endParaRPr lang="en-US" sz="1400">
              <a:cs typeface="Calibri"/>
            </a:endParaRP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400"/>
              <a:t>Targeted/Captured?</a:t>
            </a:r>
            <a:endParaRPr lang="en-US" sz="1400">
              <a:cs typeface="Calibri"/>
            </a:endParaRPr>
          </a:p>
          <a:p>
            <a:pPr indent="-285750">
              <a:lnSpc>
                <a:spcPct val="90000"/>
              </a:lnSpc>
              <a:buFont typeface="Arial"/>
              <a:buChar char="•"/>
            </a:pPr>
            <a:r>
              <a:rPr lang="en-US" sz="1400">
                <a:cs typeface="Calibri"/>
              </a:rPr>
              <a:t>Experimental Design, randomization</a:t>
            </a:r>
          </a:p>
          <a:p>
            <a:pPr indent="-285750">
              <a:lnSpc>
                <a:spcPct val="90000"/>
              </a:lnSpc>
              <a:buFont typeface="Arial"/>
              <a:buChar char="•"/>
            </a:pPr>
            <a:endParaRPr lang="en-US" sz="1400">
              <a:cs typeface="Calibri"/>
            </a:endParaRPr>
          </a:p>
          <a:p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9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F10D92-21F1-EB4C-8CAC-EA777F0E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3" y="466900"/>
            <a:ext cx="4129448" cy="460423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F401BE18-674F-44C4-A2B2-F8BB814E1A6E}"/>
              </a:ext>
            </a:extLst>
          </p:cNvPr>
          <p:cNvSpPr txBox="1">
            <a:spLocks noChangeArrowheads="1"/>
          </p:cNvSpPr>
          <p:nvPr/>
        </p:nvSpPr>
        <p:spPr>
          <a:xfrm>
            <a:off x="3412" y="21658"/>
            <a:ext cx="6629400" cy="49920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Calibri"/>
                <a:ea typeface="ＭＳ Ｐゴシック"/>
              </a:rPr>
              <a:t>Library prep and sequencing</a:t>
            </a:r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E27ECAF-89D6-469B-BDFD-93480BAA2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" r="-231" b="38310"/>
          <a:stretch/>
        </p:blipFill>
        <p:spPr>
          <a:xfrm>
            <a:off x="292242" y="2227554"/>
            <a:ext cx="3706043" cy="2672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B1C5E-5159-48D3-8AC6-6CB8AEDF5AF0}"/>
              </a:ext>
            </a:extLst>
          </p:cNvPr>
          <p:cNvSpPr txBox="1"/>
          <p:nvPr/>
        </p:nvSpPr>
        <p:spPr>
          <a:xfrm>
            <a:off x="180832" y="1063672"/>
            <a:ext cx="37411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Approach depends on the biological question</a:t>
            </a:r>
          </a:p>
        </p:txBody>
      </p:sp>
    </p:spTree>
    <p:extLst>
      <p:ext uri="{BB962C8B-B14F-4D97-AF65-F5344CB8AC3E}">
        <p14:creationId xmlns:p14="http://schemas.microsoft.com/office/powerpoint/2010/main" val="1498858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ccm.theme.thmx</Template>
  <Application>Microsoft Office PowerPoint</Application>
  <PresentationFormat>On-screen Show (16:9)</PresentationFormat>
  <Slides>50</Slides>
  <Notes>15</Notes>
  <HiddenSlides>6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office theme</vt:lpstr>
      <vt:lpstr>Bulk and single cell RNA Sequencing</vt:lpstr>
      <vt:lpstr>Sequencing as a tool</vt:lpstr>
      <vt:lpstr>Why sequence RNA?</vt:lpstr>
      <vt:lpstr>RNA Quality Considerations</vt:lpstr>
      <vt:lpstr>PowerPoint Presentation</vt:lpstr>
      <vt:lpstr>PowerPoint Presentation</vt:lpstr>
      <vt:lpstr>Types of sequencing</vt:lpstr>
      <vt:lpstr>PowerPoint Presentation</vt:lpstr>
      <vt:lpstr>PowerPoint Presentation</vt:lpstr>
      <vt:lpstr>PowerPoint Presentation</vt:lpstr>
      <vt:lpstr>PowerPoint Presentation</vt:lpstr>
      <vt:lpstr>Alignment: Selecting a reference Genome</vt:lpstr>
      <vt:lpstr>De-novo reconstruction</vt:lpstr>
      <vt:lpstr>Post-alignment QC</vt:lpstr>
      <vt:lpstr>Gene/Transcript Quantification</vt:lpstr>
      <vt:lpstr>Counts? RPKM? FPKM?  TPM?</vt:lpstr>
      <vt:lpstr>PowerPoint Presentation</vt:lpstr>
      <vt:lpstr>Differential Expression</vt:lpstr>
      <vt:lpstr>PowerPoint Presentation</vt:lpstr>
      <vt:lpstr>PowerPoint Presentation</vt:lpstr>
      <vt:lpstr>Functional Profiling</vt:lpstr>
      <vt:lpstr>What to do Post-alignment</vt:lpstr>
      <vt:lpstr>Splicing Analysis</vt:lpstr>
      <vt:lpstr>Splicing Visualization (IGV,Miso)</vt:lpstr>
      <vt:lpstr>Multi-Omics Approach</vt:lpstr>
      <vt:lpstr>New(er) kids on the block: Single cell methods</vt:lpstr>
      <vt:lpstr>Process Overview:</vt:lpstr>
      <vt:lpstr>Sample Preparation: Processing tissues</vt:lpstr>
      <vt:lpstr>Data Analysis: File types and tools</vt:lpstr>
      <vt:lpstr>Data Analysis: Preprocess/Alignment</vt:lpstr>
      <vt:lpstr>Data Analysis: workflow packages</vt:lpstr>
      <vt:lpstr>Data Analysis: QC</vt:lpstr>
      <vt:lpstr>Data Analysis: dimensionality reduction</vt:lpstr>
      <vt:lpstr>Data Analysis: Clustering</vt:lpstr>
      <vt:lpstr>Data Analysis: Cell type identification, using marker genes</vt:lpstr>
      <vt:lpstr>Data Analysis: Cell type identification, using ml models</vt:lpstr>
      <vt:lpstr>Data Analysis: Integrating multiple samples</vt:lpstr>
      <vt:lpstr>Data Analysis: Integrating multi-omic data</vt:lpstr>
      <vt:lpstr>Data Analysis: Differential expression</vt:lpstr>
      <vt:lpstr>Data Analysis: Pseudotime</vt:lpstr>
      <vt:lpstr>Tool recommendations</vt:lpstr>
      <vt:lpstr>PowerPoint Presentation</vt:lpstr>
      <vt:lpstr>Useful resources single cell:</vt:lpstr>
      <vt:lpstr>PowerPoint Presentation</vt:lpstr>
      <vt:lpstr>Alignment with STAR</vt:lpstr>
      <vt:lpstr>Number of Replicates?</vt:lpstr>
      <vt:lpstr>Depth of Sequencing</vt:lpstr>
      <vt:lpstr>PowerPoint Presentation</vt:lpstr>
      <vt:lpstr>Ribosome footprint profiling</vt:lpstr>
      <vt:lpstr>New(er) kids on the block: Spatial methods</vt:lpstr>
    </vt:vector>
  </TitlesOfParts>
  <Company>HSK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objectives of module 1</dc:title>
  <dc:creator>Arun Ramani</dc:creator>
  <cp:revision>857</cp:revision>
  <dcterms:created xsi:type="dcterms:W3CDTF">2015-11-24T02:13:22Z</dcterms:created>
  <dcterms:modified xsi:type="dcterms:W3CDTF">2023-10-06T16:11:39Z</dcterms:modified>
</cp:coreProperties>
</file>